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notesSlides/notesSlide45.xml" ContentType="application/vnd.openxmlformats-officedocument.presentationml.notesSlide+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tags/tag48.xml" ContentType="application/vnd.openxmlformats-officedocument.presentationml.tags+xml"/>
  <Override PartName="/ppt/notesSlides/notesSlide50.xml" ContentType="application/vnd.openxmlformats-officedocument.presentationml.notesSlide+xml"/>
  <Override PartName="/ppt/tags/tag49.xml" ContentType="application/vnd.openxmlformats-officedocument.presentationml.tags+xml"/>
  <Override PartName="/ppt/notesSlides/notesSlide51.xml" ContentType="application/vnd.openxmlformats-officedocument.presentationml.notesSlide+xml"/>
  <Override PartName="/ppt/tags/tag50.xml" ContentType="application/vnd.openxmlformats-officedocument.presentationml.tags+xml"/>
  <Override PartName="/ppt/notesSlides/notesSlide52.xml" ContentType="application/vnd.openxmlformats-officedocument.presentationml.notesSlide+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tags/tag55.xml" ContentType="application/vnd.openxmlformats-officedocument.presentationml.tags+xml"/>
  <Override PartName="/ppt/notesSlides/notesSlide57.xml" ContentType="application/vnd.openxmlformats-officedocument.presentationml.notesSlide+xml"/>
  <Override PartName="/ppt/tags/tag56.xml" ContentType="application/vnd.openxmlformats-officedocument.presentationml.tags+xml"/>
  <Override PartName="/ppt/notesSlides/notesSlide58.xml" ContentType="application/vnd.openxmlformats-officedocument.presentationml.notesSlide+xml"/>
  <Override PartName="/ppt/tags/tag57.xml" ContentType="application/vnd.openxmlformats-officedocument.presentationml.tags+xml"/>
  <Override PartName="/ppt/notesSlides/notesSlide59.xml" ContentType="application/vnd.openxmlformats-officedocument.presentationml.notesSlide+xml"/>
  <Override PartName="/ppt/tags/tag58.xml" ContentType="application/vnd.openxmlformats-officedocument.presentationml.tags+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tags/tag60.xml" ContentType="application/vnd.openxmlformats-officedocument.presentationml.tags+xml"/>
  <Override PartName="/ppt/notesSlides/notesSlide62.xml" ContentType="application/vnd.openxmlformats-officedocument.presentationml.notesSlide+xml"/>
  <Override PartName="/ppt/tags/tag61.xml" ContentType="application/vnd.openxmlformats-officedocument.presentationml.tags+xml"/>
  <Override PartName="/ppt/notesSlides/notesSlide63.xml" ContentType="application/vnd.openxmlformats-officedocument.presentationml.notesSlide+xml"/>
  <Override PartName="/ppt/tags/tag62.xml" ContentType="application/vnd.openxmlformats-officedocument.presentationml.tags+xml"/>
  <Override PartName="/ppt/notesSlides/notesSlide64.xml" ContentType="application/vnd.openxmlformats-officedocument.presentationml.notesSlide+xml"/>
  <Override PartName="/ppt/tags/tag63.xml" ContentType="application/vnd.openxmlformats-officedocument.presentationml.tags+xml"/>
  <Override PartName="/ppt/notesSlides/notesSlide65.xml" ContentType="application/vnd.openxmlformats-officedocument.presentationml.notesSlide+xml"/>
  <Override PartName="/ppt/tags/tag64.xml" ContentType="application/vnd.openxmlformats-officedocument.presentationml.tags+xml"/>
  <Override PartName="/ppt/notesSlides/notesSlide66.xml" ContentType="application/vnd.openxmlformats-officedocument.presentationml.notesSlide+xml"/>
  <Override PartName="/ppt/tags/tag65.xml" ContentType="application/vnd.openxmlformats-officedocument.presentationml.tags+xml"/>
  <Override PartName="/ppt/notesSlides/notesSlide67.xml" ContentType="application/vnd.openxmlformats-officedocument.presentationml.notesSlide+xml"/>
  <Override PartName="/ppt/tags/tag66.xml" ContentType="application/vnd.openxmlformats-officedocument.presentationml.tags+xml"/>
  <Override PartName="/ppt/notesSlides/notesSlide68.xml" ContentType="application/vnd.openxmlformats-officedocument.presentationml.notesSlide+xml"/>
  <Override PartName="/ppt/tags/tag67.xml" ContentType="application/vnd.openxmlformats-officedocument.presentationml.tags+xml"/>
  <Override PartName="/ppt/notesSlides/notesSlide69.xml" ContentType="application/vnd.openxmlformats-officedocument.presentationml.notesSlide+xml"/>
  <Override PartName="/ppt/tags/tag68.xml" ContentType="application/vnd.openxmlformats-officedocument.presentationml.tags+xml"/>
  <Override PartName="/ppt/notesSlides/notesSlide70.xml" ContentType="application/vnd.openxmlformats-officedocument.presentationml.notesSlide+xml"/>
  <Override PartName="/ppt/tags/tag69.xml" ContentType="application/vnd.openxmlformats-officedocument.presentationml.tags+xml"/>
  <Override PartName="/ppt/notesSlides/notesSlide71.xml" ContentType="application/vnd.openxmlformats-officedocument.presentationml.notesSlide+xml"/>
  <Override PartName="/ppt/tags/tag70.xml" ContentType="application/vnd.openxmlformats-officedocument.presentationml.tags+xml"/>
  <Override PartName="/ppt/notesSlides/notesSlide72.xml" ContentType="application/vnd.openxmlformats-officedocument.presentationml.notesSlide+xml"/>
  <Override PartName="/ppt/tags/tag71.xml" ContentType="application/vnd.openxmlformats-officedocument.presentationml.tags+xml"/>
  <Override PartName="/ppt/notesSlides/notesSlide73.xml" ContentType="application/vnd.openxmlformats-officedocument.presentationml.notesSlide+xml"/>
  <Override PartName="/ppt/tags/tag7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66" r:id="rId2"/>
    <p:sldMasterId id="2147483667" r:id="rId3"/>
    <p:sldMasterId id="2147483668" r:id="rId4"/>
    <p:sldMasterId id="2147483669" r:id="rId5"/>
  </p:sldMasterIdLst>
  <p:notesMasterIdLst>
    <p:notesMasterId r:id="rId79"/>
  </p:notesMasterIdLst>
  <p:handoutMasterIdLst>
    <p:handoutMasterId r:id="rId80"/>
  </p:handoutMasterIdLst>
  <p:sldIdLst>
    <p:sldId id="256" r:id="rId6"/>
    <p:sldId id="257" r:id="rId7"/>
    <p:sldId id="321" r:id="rId8"/>
    <p:sldId id="258" r:id="rId9"/>
    <p:sldId id="259" r:id="rId10"/>
    <p:sldId id="260" r:id="rId11"/>
    <p:sldId id="261" r:id="rId12"/>
    <p:sldId id="262" r:id="rId13"/>
    <p:sldId id="263" r:id="rId14"/>
    <p:sldId id="264" r:id="rId15"/>
    <p:sldId id="265" r:id="rId16"/>
    <p:sldId id="323" r:id="rId17"/>
    <p:sldId id="266" r:id="rId18"/>
    <p:sldId id="267" r:id="rId19"/>
    <p:sldId id="327" r:id="rId20"/>
    <p:sldId id="326" r:id="rId21"/>
    <p:sldId id="269" r:id="rId22"/>
    <p:sldId id="270" r:id="rId23"/>
    <p:sldId id="329" r:id="rId24"/>
    <p:sldId id="271" r:id="rId25"/>
    <p:sldId id="272" r:id="rId26"/>
    <p:sldId id="273" r:id="rId27"/>
    <p:sldId id="328" r:id="rId28"/>
    <p:sldId id="274" r:id="rId29"/>
    <p:sldId id="330" r:id="rId30"/>
    <p:sldId id="275" r:id="rId31"/>
    <p:sldId id="331"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2" r:id="rId77"/>
    <p:sldId id="320"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23" autoAdjust="0"/>
    <p:restoredTop sz="96215" autoAdjust="0"/>
  </p:normalViewPr>
  <p:slideViewPr>
    <p:cSldViewPr>
      <p:cViewPr varScale="1">
        <p:scale>
          <a:sx n="110" d="100"/>
          <a:sy n="110" d="100"/>
        </p:scale>
        <p:origin x="1938"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7/25/2017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7/25/2017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a:t>
            </a:fld>
            <a:endParaRPr lang="en-US"/>
          </a:p>
        </p:txBody>
      </p:sp>
    </p:spTree>
    <p:extLst>
      <p:ext uri="{BB962C8B-B14F-4D97-AF65-F5344CB8AC3E}">
        <p14:creationId xmlns:p14="http://schemas.microsoft.com/office/powerpoint/2010/main" val="208606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343048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6292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dimension as vast as space and as timeless as infinity. It is the middle ground between light and shadow, between science and superstition, and it lies between the pit of man's fears and the summit of his knowledge. This is the dimension of imagination. It is an area which we call </a:t>
            </a:r>
            <a:r>
              <a:rPr lang="en-US" sz="1200" b="0" i="0" kern="1200" dirty="0" err="1">
                <a:solidFill>
                  <a:schemeClr val="tx1"/>
                </a:solidFill>
                <a:effectLst/>
                <a:latin typeface="+mn-lt"/>
                <a:ea typeface="+mn-ea"/>
                <a:cs typeface="+mn-cs"/>
              </a:rPr>
              <a:t>the</a:t>
            </a:r>
            <a:r>
              <a:rPr lang="en-US" sz="1200" b="1" i="0" kern="1200" dirty="0" err="1">
                <a:solidFill>
                  <a:schemeClr val="tx1"/>
                </a:solidFill>
                <a:effectLst/>
                <a:latin typeface="+mn-lt"/>
                <a:ea typeface="+mn-ea"/>
                <a:cs typeface="+mn-cs"/>
              </a:rPr>
              <a:t>Twilight</a:t>
            </a:r>
            <a:r>
              <a:rPr lang="en-US" sz="1200" b="1" i="0" kern="1200" dirty="0">
                <a:solidFill>
                  <a:schemeClr val="tx1"/>
                </a:solidFill>
                <a:effectLst/>
                <a:latin typeface="+mn-lt"/>
                <a:ea typeface="+mn-ea"/>
                <a:cs typeface="+mn-cs"/>
              </a:rPr>
              <a:t> Zone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58762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09031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142365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32899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719646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77314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95037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343220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1562194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250724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963832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4040899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4075326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188535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406112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3048754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95907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634292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82378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962068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264785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60488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404131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491043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4180229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4003118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321131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90906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724249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48911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660843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253729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205084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448289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4936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1846893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468510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599754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407808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116718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54020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98332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988331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2256441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3103293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460261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61277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284635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4016164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2151530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3802601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extLst>
      <p:ext uri="{BB962C8B-B14F-4D97-AF65-F5344CB8AC3E}">
        <p14:creationId xmlns:p14="http://schemas.microsoft.com/office/powerpoint/2010/main" val="34397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2361624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extLst>
      <p:ext uri="{BB962C8B-B14F-4D97-AF65-F5344CB8AC3E}">
        <p14:creationId xmlns:p14="http://schemas.microsoft.com/office/powerpoint/2010/main" val="199783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extLst>
      <p:ext uri="{BB962C8B-B14F-4D97-AF65-F5344CB8AC3E}">
        <p14:creationId xmlns:p14="http://schemas.microsoft.com/office/powerpoint/2010/main" val="3191404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62</a:t>
            </a:fld>
            <a:endParaRPr lang="en-US"/>
          </a:p>
        </p:txBody>
      </p:sp>
    </p:spTree>
    <p:extLst>
      <p:ext uri="{BB962C8B-B14F-4D97-AF65-F5344CB8AC3E}">
        <p14:creationId xmlns:p14="http://schemas.microsoft.com/office/powerpoint/2010/main" val="4110777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extLst>
      <p:ext uri="{BB962C8B-B14F-4D97-AF65-F5344CB8AC3E}">
        <p14:creationId xmlns:p14="http://schemas.microsoft.com/office/powerpoint/2010/main" val="1057384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64</a:t>
            </a:fld>
            <a:endParaRPr lang="en-US"/>
          </a:p>
        </p:txBody>
      </p:sp>
    </p:spTree>
    <p:extLst>
      <p:ext uri="{BB962C8B-B14F-4D97-AF65-F5344CB8AC3E}">
        <p14:creationId xmlns:p14="http://schemas.microsoft.com/office/powerpoint/2010/main" val="1036856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65</a:t>
            </a:fld>
            <a:endParaRPr lang="en-US"/>
          </a:p>
        </p:txBody>
      </p:sp>
    </p:spTree>
    <p:extLst>
      <p:ext uri="{BB962C8B-B14F-4D97-AF65-F5344CB8AC3E}">
        <p14:creationId xmlns:p14="http://schemas.microsoft.com/office/powerpoint/2010/main" val="654859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66</a:t>
            </a:fld>
            <a:endParaRPr lang="en-US"/>
          </a:p>
        </p:txBody>
      </p:sp>
    </p:spTree>
    <p:extLst>
      <p:ext uri="{BB962C8B-B14F-4D97-AF65-F5344CB8AC3E}">
        <p14:creationId xmlns:p14="http://schemas.microsoft.com/office/powerpoint/2010/main" val="2328831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67</a:t>
            </a:fld>
            <a:endParaRPr lang="en-US"/>
          </a:p>
        </p:txBody>
      </p:sp>
    </p:spTree>
    <p:extLst>
      <p:ext uri="{BB962C8B-B14F-4D97-AF65-F5344CB8AC3E}">
        <p14:creationId xmlns:p14="http://schemas.microsoft.com/office/powerpoint/2010/main" val="1662234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68</a:t>
            </a:fld>
            <a:endParaRPr lang="en-US"/>
          </a:p>
        </p:txBody>
      </p:sp>
    </p:spTree>
    <p:extLst>
      <p:ext uri="{BB962C8B-B14F-4D97-AF65-F5344CB8AC3E}">
        <p14:creationId xmlns:p14="http://schemas.microsoft.com/office/powerpoint/2010/main" val="457017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69</a:t>
            </a:fld>
            <a:endParaRPr lang="en-US"/>
          </a:p>
        </p:txBody>
      </p:sp>
    </p:spTree>
    <p:extLst>
      <p:ext uri="{BB962C8B-B14F-4D97-AF65-F5344CB8AC3E}">
        <p14:creationId xmlns:p14="http://schemas.microsoft.com/office/powerpoint/2010/main" val="302893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864697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70</a:t>
            </a:fld>
            <a:endParaRPr lang="en-US"/>
          </a:p>
        </p:txBody>
      </p:sp>
    </p:spTree>
    <p:extLst>
      <p:ext uri="{BB962C8B-B14F-4D97-AF65-F5344CB8AC3E}">
        <p14:creationId xmlns:p14="http://schemas.microsoft.com/office/powerpoint/2010/main" val="621427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71</a:t>
            </a:fld>
            <a:endParaRPr lang="en-US"/>
          </a:p>
        </p:txBody>
      </p:sp>
    </p:spTree>
    <p:extLst>
      <p:ext uri="{BB962C8B-B14F-4D97-AF65-F5344CB8AC3E}">
        <p14:creationId xmlns:p14="http://schemas.microsoft.com/office/powerpoint/2010/main" val="2020504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72</a:t>
            </a:fld>
            <a:endParaRPr lang="en-US"/>
          </a:p>
        </p:txBody>
      </p:sp>
    </p:spTree>
    <p:extLst>
      <p:ext uri="{BB962C8B-B14F-4D97-AF65-F5344CB8AC3E}">
        <p14:creationId xmlns:p14="http://schemas.microsoft.com/office/powerpoint/2010/main" val="1298634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73</a:t>
            </a:fld>
            <a:endParaRPr lang="en-US"/>
          </a:p>
        </p:txBody>
      </p:sp>
    </p:spTree>
    <p:extLst>
      <p:ext uri="{BB962C8B-B14F-4D97-AF65-F5344CB8AC3E}">
        <p14:creationId xmlns:p14="http://schemas.microsoft.com/office/powerpoint/2010/main" val="417263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188240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3682403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numCol="1"/>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numCol="1"/>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numCol="1"/>
          <a:lstStyle/>
          <a:p>
            <a:fld id="{06F2DAE4-C87D-464C-8529-C68309DD1CFC}" type="datetimeFigureOut">
              <a:rPr lang="en-US" smtClean="0"/>
              <a:t>7/25/2017</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42716780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7044627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85342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13706842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40883832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2850955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521405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922277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3324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67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7/25/2017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435450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30331938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7/25/2017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9897114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www.w3schools.com/tag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u.bootcampcontent.com/users/sign_in"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codingbootcamp.hosted.panopto.com/Panopto/Pages/Home.aspx"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mu.bootcampcontent.com/users/sign_i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hyperlink" Target="https://www.youtube.com/watch?v=kMBinXTCrXI&amp;list=PLgJ8UgkiorCnMLsUevoQRxH8t9bt7ne14&amp;index=2"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video" Target="https://www.youtube.com/embed/kMBinXTCrXI?controls=0&amp;showinfo=0" TargetMode="Externa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err="1"/>
              <a:t>Git’n</a:t>
            </a:r>
            <a:r>
              <a:rPr lang="en-US" i="1" dirty="0"/>
              <a:t> Pro with HTML/CSS</a:t>
            </a:r>
          </a:p>
        </p:txBody>
      </p:sp>
      <p:sp>
        <p:nvSpPr>
          <p:cNvPr id="3" name="Text Placeholder 2"/>
          <p:cNvSpPr>
            <a:spLocks noGrp="1"/>
          </p:cNvSpPr>
          <p:nvPr>
            <p:ph type="body" sz="quarter" idx="11"/>
          </p:nvPr>
        </p:nvSpPr>
        <p:spPr/>
        <p:txBody>
          <a:bodyPr numCol="1"/>
          <a:lstStyle/>
          <a:p>
            <a:r>
              <a:rPr lang="en-US" dirty="0"/>
              <a:t>Month, day, year</a:t>
            </a:r>
          </a:p>
        </p:txBody>
      </p:sp>
      <p:sp>
        <p:nvSpPr>
          <p:cNvPr id="4" name="Text Placeholder 3"/>
          <p:cNvSpPr>
            <a:spLocks noGrp="1"/>
          </p:cNvSpPr>
          <p:nvPr>
            <p:ph type="body" sz="quarter" idx="10"/>
          </p:nvPr>
        </p:nvSpPr>
        <p:spPr/>
        <p:txBody>
          <a:bodyPr numCol="1"/>
          <a:lstStyle/>
          <a:p>
            <a:r>
              <a:rPr lang="en-US" dirty="0"/>
              <a:t>Day 2</a:t>
            </a:r>
          </a:p>
        </p:txBody>
      </p:sp>
    </p:spTree>
    <p:extLst>
      <p:ext uri="{BB962C8B-B14F-4D97-AF65-F5344CB8AC3E}">
        <p14:creationId xmlns:p14="http://schemas.microsoft.com/office/powerpoint/2010/main" val="42554941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extLst>
      <p:ext uri="{BB962C8B-B14F-4D97-AF65-F5344CB8AC3E}">
        <p14:creationId xmlns:p14="http://schemas.microsoft.com/office/powerpoint/2010/main" val="31412778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Modern web development is </a:t>
            </a:r>
            <a:r>
              <a:rPr lang="en-US" i="1" u="sng" dirty="0">
                <a:latin typeface="Arial" panose="020B0604020202020204" pitchFamily="34" charset="0"/>
                <a:cs typeface="Arial" panose="020B0604020202020204" pitchFamily="34" charset="0"/>
              </a:rPr>
              <a:t>highly</a:t>
            </a:r>
            <a:r>
              <a:rPr lang="en-US" dirty="0">
                <a:latin typeface="Arial" panose="020B0604020202020204" pitchFamily="34" charset="0"/>
                <a:cs typeface="Arial" panose="020B0604020202020204" pitchFamily="34" charset="0"/>
              </a:rPr>
              <a:t> collaborative.</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Teams are often extremely large and separated across the country — or planet.</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Apps sometimes comprise hundreds or even thousands of files. </a:t>
            </a:r>
          </a:p>
        </p:txBody>
      </p:sp>
    </p:spTree>
    <p:extLst>
      <p:ext uri="{BB962C8B-B14F-4D97-AF65-F5344CB8AC3E}">
        <p14:creationId xmlns:p14="http://schemas.microsoft.com/office/powerpoint/2010/main" val="1124760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r>
              <a:rPr lang="mr-IN" dirty="0"/>
              <a:t>…</a:t>
            </a:r>
            <a:endParaRPr lang="en-US" dirty="0"/>
          </a:p>
        </p:txBody>
      </p:sp>
      <p:pic>
        <p:nvPicPr>
          <p:cNvPr id="3" name="Picture 2"/>
          <p:cNvPicPr>
            <a:picLocks noChangeAspect="1"/>
          </p:cNvPicPr>
          <p:nvPr/>
        </p:nvPicPr>
        <p:blipFill>
          <a:blip r:embed="rId5"/>
          <a:stretch>
            <a:fillRect/>
          </a:stretch>
        </p:blipFill>
        <p:spPr>
          <a:xfrm>
            <a:off x="0" y="861949"/>
            <a:ext cx="9144000" cy="5134102"/>
          </a:xfrm>
          <a:prstGeom prst="rect">
            <a:avLst/>
          </a:prstGeom>
        </p:spPr>
      </p:pic>
      <p:pic>
        <p:nvPicPr>
          <p:cNvPr id="4" name="tzon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0" y="5589651"/>
            <a:ext cx="812800" cy="812800"/>
          </a:xfrm>
          <a:prstGeom prst="rect">
            <a:avLst/>
          </a:prstGeom>
        </p:spPr>
      </p:pic>
    </p:spTree>
    <p:extLst>
      <p:ext uri="{BB962C8B-B14F-4D97-AF65-F5344CB8AC3E}">
        <p14:creationId xmlns:p14="http://schemas.microsoft.com/office/powerpoint/2010/main" val="116895116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2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sp>
        <p:nvSpPr>
          <p:cNvPr id="6" name="TextBox 5"/>
          <p:cNvSpPr txBox="1"/>
          <p:nvPr/>
        </p:nvSpPr>
        <p:spPr>
          <a:xfrm>
            <a:off x="2514600" y="1152801"/>
            <a:ext cx="4318426"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I HAZ THE GREATEST HTML IDEA!!!!!</a:t>
            </a:r>
            <a:endParaRPr lang="en-US" i="1" dirty="0">
              <a:latin typeface="Arial" panose="020B0604020202020204" pitchFamily="34" charset="0"/>
              <a:cs typeface="Arial" panose="020B0604020202020204" pitchFamily="3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numCol="1" rtlCol="0">
            <a:spAutoFit/>
          </a:bodyPr>
          <a:lstStyle/>
          <a:p>
            <a:r>
              <a:rPr lang="en-US" sz="3600" b="1" i="1" dirty="0">
                <a:latin typeface="Arial" panose="020B0604020202020204" pitchFamily="34" charset="0"/>
                <a:cs typeface="Arial" panose="020B0604020202020204" pitchFamily="34" charset="0"/>
              </a:rPr>
              <a:t>SpongeSite.com</a:t>
            </a:r>
          </a:p>
        </p:txBody>
      </p:sp>
    </p:spTree>
    <p:extLst>
      <p:ext uri="{BB962C8B-B14F-4D97-AF65-F5344CB8AC3E}">
        <p14:creationId xmlns:p14="http://schemas.microsoft.com/office/powerpoint/2010/main" val="30626473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spTree>
    <p:extLst>
      <p:ext uri="{BB962C8B-B14F-4D97-AF65-F5344CB8AC3E}">
        <p14:creationId xmlns:p14="http://schemas.microsoft.com/office/powerpoint/2010/main" val="1933501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3200" y="967252"/>
            <a:ext cx="5562601" cy="1815882"/>
          </a:xfrm>
          <a:prstGeom prst="rect">
            <a:avLst/>
          </a:prstGeom>
          <a:noFill/>
        </p:spPr>
        <p:txBody>
          <a:bodyPr wrap="square" numCol="1" rtlCol="0">
            <a:spAutoFit/>
          </a:bodyPr>
          <a:lstStyle/>
          <a:p>
            <a:r>
              <a:rPr lang="en-US" sz="2800" dirty="0">
                <a:latin typeface="Arial" panose="020B0604020202020204" pitchFamily="34" charset="0"/>
                <a:cs typeface="Arial" panose="020B0604020202020204" pitchFamily="34" charset="0"/>
              </a:rPr>
              <a:t>I just got a call from a group of potential investors.  I need my site finished THIS WEEK!  I’m </a:t>
            </a:r>
            <a:r>
              <a:rPr lang="en-US" sz="2800" dirty="0" err="1">
                <a:latin typeface="Arial" panose="020B0604020202020204" pitchFamily="34" charset="0"/>
                <a:cs typeface="Arial" panose="020B0604020202020204" pitchFamily="34" charset="0"/>
              </a:rPr>
              <a:t>gonna</a:t>
            </a:r>
            <a:r>
              <a:rPr lang="en-US" sz="2800" dirty="0">
                <a:latin typeface="Arial" panose="020B0604020202020204" pitchFamily="34" charset="0"/>
                <a:cs typeface="Arial" panose="020B0604020202020204" pitchFamily="34" charset="0"/>
              </a:rPr>
              <a:t> need help!</a:t>
            </a:r>
          </a:p>
        </p:txBody>
      </p:sp>
      <p:pic>
        <p:nvPicPr>
          <p:cNvPr id="7" name="Picture 6" descr="Image result for shark tank">
            <a:extLst>
              <a:ext uri="{FF2B5EF4-FFF2-40B4-BE49-F238E27FC236}">
                <a16:creationId xmlns:a16="http://schemas.microsoft.com/office/drawing/2014/main" id="{895EEFFA-3A8A-417C-A3C3-F1CDC682A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96532"/>
            <a:ext cx="5029200" cy="3351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59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sp>
        <p:nvSpPr>
          <p:cNvPr id="14" name="TextBox 13"/>
          <p:cNvSpPr txBox="1"/>
          <p:nvPr/>
        </p:nvSpPr>
        <p:spPr>
          <a:xfrm>
            <a:off x="2543175" y="4516971"/>
            <a:ext cx="4660250" cy="369332"/>
          </a:xfrm>
          <a:prstGeom prst="rect">
            <a:avLst/>
          </a:prstGeom>
          <a:noFill/>
        </p:spPr>
        <p:txBody>
          <a:bodyPr wrap="none" numCol="1" rtlCol="0">
            <a:spAutoFit/>
          </a:bodyPr>
          <a:lstStyle/>
          <a:p>
            <a:r>
              <a:rPr lang="en-US" b="1" i="1" dirty="0">
                <a:latin typeface="Arial" panose="020B0604020202020204" pitchFamily="34" charset="0"/>
                <a:cs typeface="Arial" panose="020B0604020202020204" pitchFamily="34" charset="0"/>
              </a:rPr>
              <a:t>Hey Bob, let me help!!!  I </a:t>
            </a:r>
            <a:r>
              <a:rPr lang="en-US" b="1" i="1" dirty="0" err="1">
                <a:latin typeface="Arial" panose="020B0604020202020204" pitchFamily="34" charset="0"/>
                <a:cs typeface="Arial" panose="020B0604020202020204" pitchFamily="34" charset="0"/>
              </a:rPr>
              <a:t>gotz</a:t>
            </a:r>
            <a:r>
              <a:rPr lang="en-US" b="1" i="1" dirty="0">
                <a:latin typeface="Arial" panose="020B0604020202020204" pitchFamily="34" charset="0"/>
                <a:cs typeface="Arial" panose="020B0604020202020204" pitchFamily="34" charset="0"/>
              </a:rPr>
              <a:t> mad </a:t>
            </a:r>
            <a:r>
              <a:rPr lang="en-US" b="1" i="1" dirty="0" err="1">
                <a:latin typeface="Arial" panose="020B0604020202020204" pitchFamily="34" charset="0"/>
                <a:cs typeface="Arial" panose="020B0604020202020204" pitchFamily="34" charset="0"/>
              </a:rPr>
              <a:t>skillz</a:t>
            </a:r>
            <a:r>
              <a:rPr lang="en-US" b="1" i="1" dirty="0">
                <a:latin typeface="Arial" panose="020B0604020202020204" pitchFamily="34" charset="0"/>
                <a:cs typeface="Arial" panose="020B0604020202020204" pitchFamily="34" charset="0"/>
              </a:rPr>
              <a:t>!</a:t>
            </a:r>
            <a:endParaRPr lang="en-US" i="1" dirty="0">
              <a:latin typeface="Arial" panose="020B0604020202020204" pitchFamily="34" charset="0"/>
              <a:cs typeface="Arial" panose="020B0604020202020204" pitchFamily="34" charset="0"/>
            </a:endParaRPr>
          </a:p>
        </p:txBody>
      </p:sp>
      <p:cxnSp>
        <p:nvCxnSpPr>
          <p:cNvPr id="16" name="Straight Connector 15"/>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380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98366" y="2501527"/>
            <a:ext cx="2535759"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SpongeBob's Version</a:t>
            </a:r>
          </a:p>
        </p:txBody>
      </p:sp>
      <p:sp>
        <p:nvSpPr>
          <p:cNvPr id="19" name="TextBox 18"/>
          <p:cNvSpPr txBox="1"/>
          <p:nvPr/>
        </p:nvSpPr>
        <p:spPr>
          <a:xfrm>
            <a:off x="4242351" y="5325404"/>
            <a:ext cx="1843262"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Kobe’s Version</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184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B0604020202020204" pitchFamily="34" charset="0"/>
                <a:cs typeface="Arial" panose="020B0604020202020204" pitchFamily="34" charset="0"/>
              </a:rPr>
              <a:t>Now they have two completely </a:t>
            </a:r>
            <a:r>
              <a:rPr lang="en-US" b="1" i="1" u="sng" dirty="0">
                <a:solidFill>
                  <a:schemeClr val="bg1"/>
                </a:solidFill>
                <a:latin typeface="Arial" panose="020B0604020202020204" pitchFamily="34" charset="0"/>
                <a:cs typeface="Arial" panose="020B0604020202020204" pitchFamily="34" charset="0"/>
              </a:rPr>
              <a:t>different</a:t>
            </a:r>
            <a:r>
              <a:rPr lang="en-US" b="1" dirty="0">
                <a:solidFill>
                  <a:schemeClr val="bg1"/>
                </a:solidFill>
                <a:latin typeface="Arial" panose="020B0604020202020204" pitchFamily="34" charset="0"/>
                <a:cs typeface="Arial" panose="020B0604020202020204" pitchFamily="34" charset="0"/>
              </a:rPr>
              <a:t> versions.</a:t>
            </a:r>
          </a:p>
        </p:txBody>
      </p:sp>
      <p:pic>
        <p:nvPicPr>
          <p:cNvPr id="16" name="Picture 15"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31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graphicFrame>
        <p:nvGraphicFramePr>
          <p:cNvPr id="3" name="Object 2">
            <a:extLst>
              <a:ext uri="{FF2B5EF4-FFF2-40B4-BE49-F238E27FC236}">
                <a16:creationId xmlns:a16="http://schemas.microsoft.com/office/drawing/2014/main" id="{403493BB-6D1F-4AC6-A87B-31FF12586E5C}"/>
              </a:ext>
            </a:extLst>
          </p:cNvPr>
          <p:cNvGraphicFramePr>
            <a:graphicFrameLocks noChangeAspect="1"/>
          </p:cNvGraphicFramePr>
          <p:nvPr/>
        </p:nvGraphicFramePr>
        <p:xfrm>
          <a:off x="1447800" y="1447800"/>
          <a:ext cx="6323012" cy="4456112"/>
        </p:xfrm>
        <a:graphic>
          <a:graphicData uri="http://schemas.openxmlformats.org/presentationml/2006/ole">
            <mc:AlternateContent xmlns:mc="http://schemas.openxmlformats.org/markup-compatibility/2006">
              <mc:Choice xmlns:v="urn:schemas-microsoft-com:vml" Requires="v">
                <p:oleObj spid="_x0000_s1027" name="Image" r:id="rId4" imgW="6323760" imgH="4456800" progId="Photoshop.Image.18">
                  <p:embed/>
                </p:oleObj>
              </mc:Choice>
              <mc:Fallback>
                <p:oleObj name="Image" r:id="rId4" imgW="6323760" imgH="4456800" progId="Photoshop.Image.18">
                  <p:embed/>
                  <p:pic>
                    <p:nvPicPr>
                      <p:cNvPr id="3" name="Object 2">
                        <a:extLst>
                          <a:ext uri="{FF2B5EF4-FFF2-40B4-BE49-F238E27FC236}">
                            <a16:creationId xmlns:a16="http://schemas.microsoft.com/office/drawing/2014/main" id="{403493BB-6D1F-4AC6-A87B-31FF12586E5C}"/>
                          </a:ext>
                        </a:extLst>
                      </p:cNvPr>
                      <p:cNvPicPr/>
                      <p:nvPr/>
                    </p:nvPicPr>
                    <p:blipFill>
                      <a:blip r:embed="rId5"/>
                      <a:stretch>
                        <a:fillRect/>
                      </a:stretch>
                    </p:blipFill>
                    <p:spPr>
                      <a:xfrm>
                        <a:off x="1447800" y="1447800"/>
                        <a:ext cx="6323012" cy="4456112"/>
                      </a:xfrm>
                      <a:prstGeom prst="rect">
                        <a:avLst/>
                      </a:prstGeom>
                    </p:spPr>
                  </p:pic>
                </p:oleObj>
              </mc:Fallback>
            </mc:AlternateContent>
          </a:graphicData>
        </a:graphic>
      </p:graphicFrame>
      <p:pic>
        <p:nvPicPr>
          <p:cNvPr id="1026" name="Picture 2" descr="http://images.huffingtonpost.com/2015-07-14-1436902565-6235018-SpongeBob_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667703" y="3755724"/>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06C3979E-19F1-41EF-AE1C-A82FFFC43803}"/>
              </a:ext>
            </a:extLst>
          </p:cNvPr>
          <p:cNvSpPr/>
          <p:nvPr/>
        </p:nvSpPr>
        <p:spPr>
          <a:xfrm>
            <a:off x="2848303" y="860124"/>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love your idea!  Here’s a zillion dollars but there’s a catch, it has to be live in 30 days!</a:t>
            </a:r>
          </a:p>
        </p:txBody>
      </p:sp>
      <p:sp>
        <p:nvSpPr>
          <p:cNvPr id="9" name="Speech Bubble: Oval 8">
            <a:extLst>
              <a:ext uri="{FF2B5EF4-FFF2-40B4-BE49-F238E27FC236}">
                <a16:creationId xmlns:a16="http://schemas.microsoft.com/office/drawing/2014/main" id="{ED16644D-27B8-4BF0-97FF-B8FAD223D871}"/>
              </a:ext>
            </a:extLst>
          </p:cNvPr>
          <p:cNvSpPr/>
          <p:nvPr/>
        </p:nvSpPr>
        <p:spPr>
          <a:xfrm>
            <a:off x="5812221" y="1654070"/>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Kobe and I will need more help.  I know, I’ll put an ad on Craig’s List to find me a programmer to help.</a:t>
            </a:r>
          </a:p>
        </p:txBody>
      </p:sp>
    </p:spTree>
    <p:extLst>
      <p:ext uri="{BB962C8B-B14F-4D97-AF65-F5344CB8AC3E}">
        <p14:creationId xmlns:p14="http://schemas.microsoft.com/office/powerpoint/2010/main" val="3033523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705600" cy="653854"/>
          </a:xfrm>
        </p:spPr>
        <p:txBody>
          <a:bodyPr numCol="1">
            <a:normAutofit/>
          </a:bodyPr>
          <a:lstStyle/>
          <a:p>
            <a:r>
              <a:rPr lang="en-US" dirty="0"/>
              <a:t>I like to start with something funny</a:t>
            </a:r>
            <a:r>
              <a:rPr lang="mr-IN" dirty="0"/>
              <a:t>…</a:t>
            </a:r>
            <a:endParaRPr lang="en-US" i="1" dirty="0"/>
          </a:p>
        </p:txBody>
      </p:sp>
      <p:pic>
        <p:nvPicPr>
          <p:cNvPr id="4" name="Picture 3"/>
          <p:cNvPicPr>
            <a:picLocks noChangeAspect="1"/>
          </p:cNvPicPr>
          <p:nvPr/>
        </p:nvPicPr>
        <p:blipFill>
          <a:blip r:embed="rId3"/>
          <a:stretch>
            <a:fillRect/>
          </a:stretch>
        </p:blipFill>
        <p:spPr>
          <a:xfrm>
            <a:off x="127000" y="889000"/>
            <a:ext cx="8890000" cy="5080000"/>
          </a:xfrm>
          <a:prstGeom prst="rect">
            <a:avLst/>
          </a:prstGeom>
        </p:spPr>
      </p:pic>
    </p:spTree>
    <p:extLst>
      <p:ext uri="{BB962C8B-B14F-4D97-AF65-F5344CB8AC3E}">
        <p14:creationId xmlns:p14="http://schemas.microsoft.com/office/powerpoint/2010/main" val="20075793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87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9378" y="2627580"/>
            <a:ext cx="4507222" cy="1200329"/>
          </a:xfrm>
          <a:prstGeom prst="rect">
            <a:avLst/>
          </a:prstGeom>
          <a:noFill/>
        </p:spPr>
        <p:txBody>
          <a:bodyPr wrap="square" numCol="1" rtlCol="0">
            <a:spAutoFit/>
          </a:bodyPr>
          <a:lstStyle/>
          <a:p>
            <a:r>
              <a:rPr lang="en-US" sz="3600" b="1" dirty="0">
                <a:latin typeface="Arial" panose="020B0604020202020204" pitchFamily="34" charset="0"/>
                <a:cs typeface="Arial" panose="020B0604020202020204" pitchFamily="34" charset="0"/>
              </a:rPr>
              <a:t>Hai </a:t>
            </a:r>
            <a:r>
              <a:rPr lang="en-US" sz="3600" b="1" dirty="0" err="1">
                <a:latin typeface="Arial" panose="020B0604020202020204" pitchFamily="34" charset="0"/>
                <a:cs typeface="Arial" panose="020B0604020202020204" pitchFamily="34" charset="0"/>
              </a:rPr>
              <a:t>guyz</a:t>
            </a:r>
            <a:r>
              <a:rPr lang="en-US" sz="3600" b="1" dirty="0">
                <a:latin typeface="Arial" panose="020B0604020202020204" pitchFamily="34" charset="0"/>
                <a:cs typeface="Arial" panose="020B0604020202020204" pitchFamily="34" charset="0"/>
              </a:rPr>
              <a:t>!!! </a:t>
            </a:r>
          </a:p>
          <a:p>
            <a:r>
              <a:rPr lang="en-US" sz="3600" b="1" dirty="0">
                <a:latin typeface="Arial" panose="020B0604020202020204" pitchFamily="34" charset="0"/>
                <a:cs typeface="Arial" panose="020B0604020202020204" pitchFamily="34" charset="0"/>
              </a:rPr>
              <a:t>How R </a:t>
            </a:r>
            <a:r>
              <a:rPr lang="en-US" sz="3600" b="1" dirty="0" err="1">
                <a:latin typeface="Arial" panose="020B0604020202020204" pitchFamily="34" charset="0"/>
                <a:cs typeface="Arial" panose="020B0604020202020204" pitchFamily="34" charset="0"/>
              </a:rPr>
              <a:t>Kan</a:t>
            </a:r>
            <a:r>
              <a:rPr lang="en-US" sz="3600" b="1" dirty="0">
                <a:latin typeface="Arial" panose="020B0604020202020204" pitchFamily="34" charset="0"/>
                <a:cs typeface="Arial" panose="020B0604020202020204" pitchFamily="34" charset="0"/>
              </a:rPr>
              <a:t> help??</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3677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 – Tragedy #2</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1938992"/>
          </a:xfrm>
          <a:prstGeom prst="rect">
            <a:avLst/>
          </a:prstGeom>
          <a:noFill/>
        </p:spPr>
        <p:txBody>
          <a:bodyPr wrap="square" numCol="1"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&lt;Writes terrible code&gt;</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686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graphicFrame>
        <p:nvGraphicFramePr>
          <p:cNvPr id="3" name="Object 2">
            <a:extLst>
              <a:ext uri="{FF2B5EF4-FFF2-40B4-BE49-F238E27FC236}">
                <a16:creationId xmlns:a16="http://schemas.microsoft.com/office/drawing/2014/main" id="{403493BB-6D1F-4AC6-A87B-31FF12586E5C}"/>
              </a:ext>
            </a:extLst>
          </p:cNvPr>
          <p:cNvGraphicFramePr>
            <a:graphicFrameLocks noChangeAspect="1"/>
          </p:cNvGraphicFramePr>
          <p:nvPr>
            <p:extLst>
              <p:ext uri="{D42A27DB-BD31-4B8C-83A1-F6EECF244321}">
                <p14:modId xmlns:p14="http://schemas.microsoft.com/office/powerpoint/2010/main" val="3937091880"/>
              </p:ext>
            </p:extLst>
          </p:nvPr>
        </p:nvGraphicFramePr>
        <p:xfrm>
          <a:off x="1447800" y="1447800"/>
          <a:ext cx="6323012" cy="4456112"/>
        </p:xfrm>
        <a:graphic>
          <a:graphicData uri="http://schemas.openxmlformats.org/presentationml/2006/ole">
            <mc:AlternateContent xmlns:mc="http://schemas.openxmlformats.org/markup-compatibility/2006">
              <mc:Choice xmlns:v="urn:schemas-microsoft-com:vml" Requires="v">
                <p:oleObj spid="_x0000_s2051" name="Image" r:id="rId4" imgW="6323760" imgH="4456800" progId="Photoshop.Image.18">
                  <p:embed/>
                </p:oleObj>
              </mc:Choice>
              <mc:Fallback>
                <p:oleObj name="Image" r:id="rId4" imgW="6323760" imgH="4456800" progId="Photoshop.Image.18">
                  <p:embed/>
                  <p:pic>
                    <p:nvPicPr>
                      <p:cNvPr id="3" name="Object 2">
                        <a:extLst>
                          <a:ext uri="{FF2B5EF4-FFF2-40B4-BE49-F238E27FC236}">
                            <a16:creationId xmlns:a16="http://schemas.microsoft.com/office/drawing/2014/main" id="{403493BB-6D1F-4AC6-A87B-31FF12586E5C}"/>
                          </a:ext>
                        </a:extLst>
                      </p:cNvPr>
                      <p:cNvPicPr/>
                      <p:nvPr/>
                    </p:nvPicPr>
                    <p:blipFill>
                      <a:blip r:embed="rId5"/>
                      <a:stretch>
                        <a:fillRect/>
                      </a:stretch>
                    </p:blipFill>
                    <p:spPr>
                      <a:xfrm>
                        <a:off x="1447800" y="1447800"/>
                        <a:ext cx="6323012" cy="4456112"/>
                      </a:xfrm>
                      <a:prstGeom prst="rect">
                        <a:avLst/>
                      </a:prstGeom>
                    </p:spPr>
                  </p:pic>
                </p:oleObj>
              </mc:Fallback>
            </mc:AlternateContent>
          </a:graphicData>
        </a:graphic>
      </p:graphicFrame>
      <p:pic>
        <p:nvPicPr>
          <p:cNvPr id="1026" name="Picture 2" descr="http://images.huffingtonpost.com/2015-07-14-1436902565-6235018-SpongeBob_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667703" y="3755724"/>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06C3979E-19F1-41EF-AE1C-A82FFFC43803}"/>
              </a:ext>
            </a:extLst>
          </p:cNvPr>
          <p:cNvSpPr/>
          <p:nvPr/>
        </p:nvSpPr>
        <p:spPr>
          <a:xfrm>
            <a:off x="2848303" y="860124"/>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we’re in town and I know it’s unexpected, but we’d like to see what you have so far!</a:t>
            </a:r>
          </a:p>
        </p:txBody>
      </p:sp>
      <p:sp>
        <p:nvSpPr>
          <p:cNvPr id="9" name="Speech Bubble: Oval 8">
            <a:extLst>
              <a:ext uri="{FF2B5EF4-FFF2-40B4-BE49-F238E27FC236}">
                <a16:creationId xmlns:a16="http://schemas.microsoft.com/office/drawing/2014/main" id="{ED16644D-27B8-4BF0-97FF-B8FAD223D871}"/>
              </a:ext>
            </a:extLst>
          </p:cNvPr>
          <p:cNvSpPr/>
          <p:nvPr/>
        </p:nvSpPr>
        <p:spPr>
          <a:xfrm>
            <a:off x="5989096" y="1447801"/>
            <a:ext cx="2926303" cy="2083928"/>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Oh no!  Gene wrecked the site and Kobe is still trying to fix it, but I’m stuck here with the suits!</a:t>
            </a:r>
          </a:p>
        </p:txBody>
      </p:sp>
    </p:spTree>
    <p:extLst>
      <p:ext uri="{BB962C8B-B14F-4D97-AF65-F5344CB8AC3E}">
        <p14:creationId xmlns:p14="http://schemas.microsoft.com/office/powerpoint/2010/main" val="1292978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p:blipFill>
        <p:spPr>
          <a:xfrm>
            <a:off x="6661566" y="2757422"/>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173005" y="2628175"/>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886200" y="2741656"/>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3" name="Smiley Face 22"/>
          <p:cNvSpPr/>
          <p:nvPr/>
        </p:nvSpPr>
        <p:spPr>
          <a:xfrm>
            <a:off x="1752600" y="2781875"/>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4" name="Smiley Face 23"/>
          <p:cNvSpPr/>
          <p:nvPr/>
        </p:nvSpPr>
        <p:spPr>
          <a:xfrm>
            <a:off x="6858000" y="2843728"/>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 name="TextBox 2">
            <a:extLst>
              <a:ext uri="{FF2B5EF4-FFF2-40B4-BE49-F238E27FC236}">
                <a16:creationId xmlns:a16="http://schemas.microsoft.com/office/drawing/2014/main" id="{7D45B046-4A71-41DE-8E61-1A71CFDDE8E5}"/>
              </a:ext>
            </a:extLst>
          </p:cNvPr>
          <p:cNvSpPr txBox="1"/>
          <p:nvPr/>
        </p:nvSpPr>
        <p:spPr>
          <a:xfrm>
            <a:off x="1447801" y="4876800"/>
            <a:ext cx="6432966" cy="1077218"/>
          </a:xfrm>
          <a:prstGeom prst="rect">
            <a:avLst/>
          </a:prstGeom>
          <a:noFill/>
        </p:spPr>
        <p:txBody>
          <a:bodyPr wrap="square" rtlCol="0">
            <a:spAutoFit/>
          </a:bodyPr>
          <a:lstStyle/>
          <a:p>
            <a:pPr algn="ctr"/>
            <a:r>
              <a:rPr lang="en-US" sz="3200" dirty="0"/>
              <a:t>We’re in trouble!  How could this have been avoided?</a:t>
            </a:r>
          </a:p>
        </p:txBody>
      </p:sp>
    </p:spTree>
    <p:extLst>
      <p:ext uri="{BB962C8B-B14F-4D97-AF65-F5344CB8AC3E}">
        <p14:creationId xmlns:p14="http://schemas.microsoft.com/office/powerpoint/2010/main" val="268271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problems so far:</a:t>
            </a:r>
          </a:p>
        </p:txBody>
      </p:sp>
      <p:sp>
        <p:nvSpPr>
          <p:cNvPr id="9" name="Content Placeholder 2"/>
          <p:cNvSpPr txBox="1">
            <a:spLocks/>
          </p:cNvSpPr>
          <p:nvPr/>
        </p:nvSpPr>
        <p:spPr>
          <a:xfrm>
            <a:off x="443345" y="914400"/>
            <a:ext cx="8229600" cy="5181600"/>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Everyone is working on their own copies and someone (Bob) has to spend a lot of time merging the work together.  This is time consuming and error prone, and it prevents Bob from writing code.</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Kobe must constantly interact with Bob to get the latest working copy.  This slows him down at a time when velocity is crucial.</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Most of what Gene is doing is disruptive.  If only we could vet changes before they come in, or at least back out breaking changes.</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The suits showed up unexpectedly and wanted a demo, but the team were unprepared and couldn’t show one.  This made the investors nervous.  If only there were a way to always have a stable version of the site instantly available…</a:t>
            </a:r>
          </a:p>
          <a:p>
            <a:pPr marL="514350" indent="-285750">
              <a:spcBef>
                <a:spcPts val="0"/>
              </a:spcBef>
            </a:pPr>
            <a:endParaRPr lang="en-US" sz="1800" b="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570269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9" name="Content Placeholder 2"/>
          <p:cNvSpPr txBox="1">
            <a:spLocks/>
          </p:cNvSpPr>
          <p:nvPr/>
        </p:nvSpPr>
        <p:spPr>
          <a:xfrm>
            <a:off x="443345" y="914400"/>
            <a:ext cx="8229600" cy="5181600"/>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1800" b="1" u="sng" dirty="0">
                <a:latin typeface="Arial" panose="020B0604020202020204" pitchFamily="34" charset="0"/>
                <a:ea typeface="Roboto" panose="02000000000000000000" pitchFamily="2" charset="0"/>
                <a:cs typeface="Arial" panose="020B0604020202020204" pitchFamily="34" charset="0"/>
              </a:rPr>
              <a:t>Version Control:</a:t>
            </a:r>
            <a:br>
              <a:rPr lang="en-US" sz="1800" dirty="0">
                <a:latin typeface="Arial" panose="020B0604020202020204" pitchFamily="34" charset="0"/>
                <a:ea typeface="Roboto" panose="02000000000000000000" pitchFamily="2" charset="0"/>
                <a:cs typeface="Arial" panose="020B0604020202020204" pitchFamily="34" charset="0"/>
              </a:rPr>
            </a:br>
            <a:r>
              <a:rPr lang="en-US" sz="1800" dirty="0">
                <a:latin typeface="Arial" panose="020B0604020202020204" pitchFamily="34" charset="0"/>
                <a:ea typeface="Roboto" panose="02000000000000000000" pitchFamily="2" charset="0"/>
                <a:cs typeface="Arial" panose="020B0604020202020204" pitchFamily="34" charset="0"/>
              </a:rPr>
              <a:t>Provides a organized system for managing code for when multiple developers work on a project </a:t>
            </a:r>
          </a:p>
          <a:p>
            <a:pPr marL="228600" indent="0">
              <a:spcBef>
                <a:spcPts val="0"/>
              </a:spcBef>
              <a:buFont typeface="Arial" panose="020B0604020202020204" pitchFamily="34" charset="0"/>
              <a:buNone/>
            </a:pPr>
            <a:r>
              <a:rPr lang="en-US" sz="1800" dirty="0">
                <a:latin typeface="Arial" panose="020B0604020202020204" pitchFamily="34" charset="0"/>
                <a:ea typeface="Roboto" panose="02000000000000000000" pitchFamily="2" charset="0"/>
                <a:cs typeface="Arial" panose="020B0604020202020204" pitchFamily="34" charset="0"/>
              </a:rPr>
              <a:t>at the same time.</a:t>
            </a: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r>
              <a:rPr lang="en-US" sz="1800" b="1" u="sng" dirty="0">
                <a:latin typeface="Arial" panose="020B0604020202020204" pitchFamily="34" charset="0"/>
                <a:ea typeface="Roboto" panose="02000000000000000000" pitchFamily="2" charset="0"/>
                <a:cs typeface="Arial" panose="020B0604020202020204" pitchFamily="34" charset="0"/>
              </a:rPr>
              <a:t>The Benefits of </a:t>
            </a:r>
            <a:r>
              <a:rPr lang="en-US" sz="1800" b="1" u="sng" dirty="0" err="1">
                <a:latin typeface="Arial" panose="020B0604020202020204" pitchFamily="34" charset="0"/>
                <a:ea typeface="Roboto" panose="02000000000000000000" pitchFamily="2" charset="0"/>
                <a:cs typeface="Arial" panose="020B0604020202020204" pitchFamily="34" charset="0"/>
              </a:rPr>
              <a:t>Git</a:t>
            </a:r>
            <a:r>
              <a:rPr lang="en-US" sz="1800" b="1" u="sng" dirty="0">
                <a:latin typeface="Arial" panose="020B0604020202020204" pitchFamily="34" charset="0"/>
                <a:ea typeface="Roboto" panose="02000000000000000000" pitchFamily="2" charset="0"/>
                <a:cs typeface="Arial" panose="020B0604020202020204" pitchFamily="34" charset="0"/>
              </a:rPr>
              <a:t>:</a:t>
            </a: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You can synchronize files between developers on the team, or in the case of open source projects, the whole world.</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It’s a time machine.  You can go back to previous versions of the files.</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You can control who is and is not allowed to send you changes, and you can vet the changes before they are allowed into your code.</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It’s a perfect backup. Git stores the entire revision history on everyone’s machine.</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Always have a working demo!  Git allows you to take a “snapshot” (by creating a “stable” branch) of your code at points in time, so if you need to give a working copy to your boss while simultaneously tearing apart your site or app to fix something or make it better, you can.</a:t>
            </a:r>
          </a:p>
          <a:p>
            <a:pPr marL="742950" indent="-514350">
              <a:spcBef>
                <a:spcPts val="0"/>
              </a:spcBef>
              <a:buFont typeface="+mj-lt"/>
              <a:buAutoNum type="arabicPeriod"/>
            </a:pPr>
            <a:endParaRPr lang="en-US" sz="1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1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1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322613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3" name="TextBox 2">
            <a:extLst>
              <a:ext uri="{FF2B5EF4-FFF2-40B4-BE49-F238E27FC236}">
                <a16:creationId xmlns:a16="http://schemas.microsoft.com/office/drawing/2014/main" id="{0A5E1976-5B6D-49D4-B831-9673DC5DBF40}"/>
              </a:ext>
            </a:extLst>
          </p:cNvPr>
          <p:cNvSpPr txBox="1"/>
          <p:nvPr/>
        </p:nvSpPr>
        <p:spPr>
          <a:xfrm>
            <a:off x="3886200" y="1143000"/>
            <a:ext cx="4800600" cy="2308324"/>
          </a:xfrm>
          <a:prstGeom prst="rect">
            <a:avLst/>
          </a:prstGeom>
          <a:noFill/>
        </p:spPr>
        <p:txBody>
          <a:bodyPr wrap="square" rtlCol="0">
            <a:spAutoFit/>
          </a:bodyPr>
          <a:lstStyle/>
          <a:p>
            <a:r>
              <a:rPr lang="en-US" dirty="0"/>
              <a:t>Git </a:t>
            </a:r>
            <a:r>
              <a:rPr lang="en-US" dirty="0" err="1"/>
              <a:t>Init</a:t>
            </a:r>
            <a:r>
              <a:rPr lang="en-US" dirty="0"/>
              <a:t> (creates a local repo)</a:t>
            </a:r>
          </a:p>
          <a:p>
            <a:r>
              <a:rPr lang="en-US" dirty="0"/>
              <a:t>Git Add (adds files)</a:t>
            </a:r>
          </a:p>
          <a:p>
            <a:r>
              <a:rPr lang="en-US" dirty="0"/>
              <a:t>Git Commit (commits the changes locally)</a:t>
            </a:r>
          </a:p>
          <a:p>
            <a:endParaRPr lang="en-US" dirty="0"/>
          </a:p>
          <a:p>
            <a:r>
              <a:rPr lang="en-US" dirty="0"/>
              <a:t>Set up a repo on GitHub, </a:t>
            </a:r>
            <a:r>
              <a:rPr lang="en-US" dirty="0" err="1"/>
              <a:t>BitBucket</a:t>
            </a:r>
            <a:r>
              <a:rPr lang="en-US" dirty="0"/>
              <a:t>, Amazon, </a:t>
            </a:r>
            <a:r>
              <a:rPr lang="en-US" dirty="0" err="1"/>
              <a:t>BeanstalkApp</a:t>
            </a:r>
            <a:r>
              <a:rPr lang="en-US" dirty="0"/>
              <a:t> or Google (not all of these are free)</a:t>
            </a:r>
          </a:p>
          <a:p>
            <a:endParaRPr lang="en-US" dirty="0"/>
          </a:p>
          <a:p>
            <a:r>
              <a:rPr lang="en-US" dirty="0"/>
              <a:t>Git Push (push local changes to GitHub)</a:t>
            </a:r>
          </a:p>
        </p:txBody>
      </p:sp>
      <p:pic>
        <p:nvPicPr>
          <p:cNvPr id="5" name="Picture 2" descr="http://images.huffingtonpost.com/2015-07-14-1436902565-6235018-SpongeBob_5.png">
            <a:extLst>
              <a:ext uri="{FF2B5EF4-FFF2-40B4-BE49-F238E27FC236}">
                <a16:creationId xmlns:a16="http://schemas.microsoft.com/office/drawing/2014/main" id="{EC8961FF-A550-4A2B-8159-E36A97574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14400" y="1575976"/>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50img.com/wp-content/uploads/2016/04/6358493125468533551700185372_8-kobe-bryant-legacy-reasons-why-kobe-bryant-should-retire.jpg">
            <a:extLst>
              <a:ext uri="{FF2B5EF4-FFF2-40B4-BE49-F238E27FC236}">
                <a16:creationId xmlns:a16="http://schemas.microsoft.com/office/drawing/2014/main" id="{E1BFA181-56E3-4895-A06A-E1E1FF864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599" r="27629"/>
          <a:stretch/>
        </p:blipFill>
        <p:spPr>
          <a:xfrm>
            <a:off x="536066" y="4139293"/>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D85E8E-666E-45CA-A23F-9F3F460C98E5}"/>
              </a:ext>
            </a:extLst>
          </p:cNvPr>
          <p:cNvSpPr txBox="1"/>
          <p:nvPr/>
        </p:nvSpPr>
        <p:spPr>
          <a:xfrm>
            <a:off x="3886200" y="4114800"/>
            <a:ext cx="4800600" cy="1754326"/>
          </a:xfrm>
          <a:prstGeom prst="rect">
            <a:avLst/>
          </a:prstGeom>
          <a:noFill/>
        </p:spPr>
        <p:txBody>
          <a:bodyPr wrap="square" rtlCol="0">
            <a:spAutoFit/>
          </a:bodyPr>
          <a:lstStyle/>
          <a:p>
            <a:r>
              <a:rPr lang="en-US" dirty="0"/>
              <a:t>Git clone (Copies the latest to local compute)</a:t>
            </a:r>
          </a:p>
          <a:p>
            <a:r>
              <a:rPr lang="en-US" dirty="0"/>
              <a:t>Make changes / add files</a:t>
            </a:r>
          </a:p>
          <a:p>
            <a:r>
              <a:rPr lang="en-US" dirty="0"/>
              <a:t>Git add (Stages the changes locally)</a:t>
            </a:r>
          </a:p>
          <a:p>
            <a:r>
              <a:rPr lang="en-US" dirty="0"/>
              <a:t>Git Commit (Commits the changes locally)</a:t>
            </a:r>
          </a:p>
          <a:p>
            <a:r>
              <a:rPr lang="en-US" dirty="0"/>
              <a:t>Git push (Sends their changes to GitHub)</a:t>
            </a:r>
          </a:p>
          <a:p>
            <a:r>
              <a:rPr lang="en-US" dirty="0"/>
              <a:t>Git pull (Syncs changes made by everyone else)</a:t>
            </a:r>
          </a:p>
        </p:txBody>
      </p:sp>
      <p:pic>
        <p:nvPicPr>
          <p:cNvPr id="8" name="Picture 2" descr="http://showbizgeek.com/wp-content/uploads/2013/09/Screen-Shot-2013-09-12-at-13.00.231.png">
            <a:extLst>
              <a:ext uri="{FF2B5EF4-FFF2-40B4-BE49-F238E27FC236}">
                <a16:creationId xmlns:a16="http://schemas.microsoft.com/office/drawing/2014/main" id="{C2A525C7-1160-48B3-AD8B-4A8F02FA0C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036301" y="4139293"/>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506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171700" y="2969546"/>
            <a:ext cx="3733800" cy="646331"/>
          </a:xfrm>
          <a:prstGeom prst="rect">
            <a:avLst/>
          </a:prstGeom>
          <a:noFill/>
        </p:spPr>
        <p:txBody>
          <a:bodyPr wrap="square" numCol="1" rtlCol="0">
            <a:spAutoFit/>
          </a:bodyPr>
          <a:lstStyle/>
          <a:p>
            <a:pPr algn="ctr"/>
            <a:r>
              <a:rPr lang="en-US" b="1" dirty="0">
                <a:solidFill>
                  <a:schemeClr val="bg1"/>
                </a:solidFill>
                <a:latin typeface="Arial" panose="020B0604020202020204" pitchFamily="34" charset="0"/>
                <a:cs typeface="Arial" panose="020B0604020202020204" pitchFamily="34" charset="0"/>
              </a:rPr>
              <a:t>Git allows you to synchronize changes using Push and Pull</a:t>
            </a:r>
          </a:p>
        </p:txBody>
      </p:sp>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138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04800" y="75954"/>
            <a:ext cx="6477000" cy="461665"/>
          </a:xfrm>
          <a:prstGeom prst="rect">
            <a:avLst/>
          </a:prstGeom>
        </p:spPr>
        <p:txBody>
          <a:bodyPr wrap="square" numCol="1">
            <a:spAutoFit/>
          </a:bodyPr>
          <a:lstStyle/>
          <a:p>
            <a:r>
              <a:rPr lang="en-US" sz="2400" b="1" dirty="0">
                <a:latin typeface="Arial" panose="020B0604020202020204" pitchFamily="34" charset="0"/>
                <a:cs typeface="Arial" panose="020B0604020202020204" pitchFamily="34" charset="0"/>
              </a:rPr>
              <a:t>The Group Project </a:t>
            </a:r>
            <a:r>
              <a:rPr lang="en-US" sz="2400" b="1" u="sng" dirty="0">
                <a:latin typeface="Arial" panose="020B0604020202020204" pitchFamily="34" charset="0"/>
                <a:cs typeface="Arial" panose="020B0604020202020204" pitchFamily="34" charset="0"/>
              </a:rPr>
              <a:t>with Version Control</a:t>
            </a:r>
          </a:p>
        </p:txBody>
      </p:sp>
      <p:sp>
        <p:nvSpPr>
          <p:cNvPr id="16" name="TextBox 15"/>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(SpongeBob's)</a:t>
            </a:r>
          </a:p>
        </p:txBody>
      </p:sp>
      <p:sp>
        <p:nvSpPr>
          <p:cNvPr id="17" name="TextBox 16"/>
          <p:cNvSpPr txBox="1"/>
          <p:nvPr/>
        </p:nvSpPr>
        <p:spPr>
          <a:xfrm>
            <a:off x="4171876" y="5845492"/>
            <a:ext cx="180472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Kobe’s Branch</a:t>
            </a:r>
          </a:p>
        </p:txBody>
      </p:sp>
      <p:pic>
        <p:nvPicPr>
          <p:cNvPr id="2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29" name="Rectangle 28"/>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30" name="Rectangle 29"/>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31" name="Rectangle 30"/>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sp>
        <p:nvSpPr>
          <p:cNvPr id="32" name="Rectangle 31"/>
          <p:cNvSpPr/>
          <p:nvPr/>
        </p:nvSpPr>
        <p:spPr>
          <a:xfrm>
            <a:off x="7259327"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5</a:t>
            </a:r>
          </a:p>
        </p:txBody>
      </p:sp>
      <p:pic>
        <p:nvPicPr>
          <p:cNvPr id="3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954107"/>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Kobe </a:t>
            </a:r>
            <a:r>
              <a:rPr lang="en-US" sz="1400" b="1" dirty="0">
                <a:latin typeface="Arial" panose="020B0604020202020204" pitchFamily="34" charset="0"/>
                <a:cs typeface="Arial" panose="020B0604020202020204" pitchFamily="34" charset="0"/>
              </a:rPr>
              <a:t>pushes (uploads) </a:t>
            </a:r>
            <a:r>
              <a:rPr lang="en-US" sz="1400" dirty="0">
                <a:latin typeface="Arial" panose="020B0604020202020204" pitchFamily="34" charset="0"/>
                <a:cs typeface="Arial" panose="020B0604020202020204" pitchFamily="34" charset="0"/>
              </a:rPr>
              <a:t>his code changes into the main branch.</a:t>
            </a:r>
          </a:p>
          <a:p>
            <a:endParaRPr lang="en-US" sz="1400" u="sng"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Code conflicts </a:t>
            </a:r>
            <a:r>
              <a:rPr lang="en-US" sz="1400" dirty="0">
                <a:latin typeface="Arial" panose="020B0604020202020204" pitchFamily="34" charset="0"/>
                <a:cs typeface="Arial" panose="020B0604020202020204" pitchFamily="34" charset="0"/>
              </a:rPr>
              <a:t>are resolved before inclusion.  </a:t>
            </a:r>
          </a:p>
        </p:txBody>
      </p:sp>
      <p:sp>
        <p:nvSpPr>
          <p:cNvPr id="40" name="TextBox 39"/>
          <p:cNvSpPr txBox="1"/>
          <p:nvPr/>
        </p:nvSpPr>
        <p:spPr>
          <a:xfrm>
            <a:off x="5934285" y="1122458"/>
            <a:ext cx="3018775" cy="307777"/>
          </a:xfrm>
          <a:prstGeom prst="rect">
            <a:avLst/>
          </a:prstGeom>
          <a:noFill/>
        </p:spPr>
        <p:txBody>
          <a:bodyPr wrap="none" numCol="1" rtlCol="0">
            <a:spAutoFit/>
          </a:bodyPr>
          <a:lstStyle/>
          <a:p>
            <a:r>
              <a:rPr lang="en-US" sz="1400" dirty="0">
                <a:latin typeface="Arial" panose="020B0604020202020204" pitchFamily="34" charset="0"/>
                <a:cs typeface="Arial" panose="020B0604020202020204" pitchFamily="34" charset="0"/>
              </a:rPr>
              <a:t>SpongeBob continues programming</a:t>
            </a:r>
            <a:endParaRPr lang="en-US" sz="1400" u="sng" dirty="0">
              <a:latin typeface="Arial" panose="020B0604020202020204" pitchFamily="34" charset="0"/>
              <a:cs typeface="Arial" panose="020B0604020202020204" pitchFamily="34" charset="0"/>
            </a:endParaRPr>
          </a:p>
        </p:txBody>
      </p:sp>
      <p:pic>
        <p:nvPicPr>
          <p:cNvPr id="42" name="Picture 4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urved Connector 33">
            <a:extLst>
              <a:ext uri="{FF2B5EF4-FFF2-40B4-BE49-F238E27FC236}">
                <a16:creationId xmlns:a16="http://schemas.microsoft.com/office/drawing/2014/main" id="{0A16287B-F3B2-47EC-B7B2-5C9071CAFB82}"/>
              </a:ext>
            </a:extLst>
          </p:cNvPr>
          <p:cNvCxnSpPr>
            <a:cxnSpLocks/>
            <a:stCxn id="24" idx="2"/>
            <a:endCxn id="33" idx="1"/>
          </p:cNvCxnSpPr>
          <p:nvPr/>
        </p:nvCxnSpPr>
        <p:spPr>
          <a:xfrm rot="16200000" flipH="1">
            <a:off x="2915190" y="3522019"/>
            <a:ext cx="3011346" cy="73873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5217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It’s Okay! </a:t>
            </a:r>
            <a:endParaRPr lang="en-US" i="1" dirty="0"/>
          </a:p>
        </p:txBody>
      </p:sp>
      <p:pic>
        <p:nvPicPr>
          <p:cNvPr id="5" name="Picture 10" descr="https://mdgriffin63.files.wordpress.com/2014/01/forget-to-lea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7215" y="781834"/>
            <a:ext cx="8689567" cy="5312247"/>
          </a:xfrm>
          <a:prstGeom prst="rect">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6707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fontScale="90000"/>
          </a:bodyPr>
          <a:lstStyle/>
          <a:p>
            <a:r>
              <a:rPr lang="en-US" dirty="0"/>
              <a:t>The Group Project – Tragedy 2 (Revisited)</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Delete. Delete. Delete. Delete.</a:t>
            </a:r>
          </a:p>
          <a:p>
            <a:r>
              <a:rPr lang="en-US" sz="4000" b="1" dirty="0">
                <a:latin typeface="Arial" panose="020B0604020202020204" pitchFamily="34" charset="0"/>
                <a:cs typeface="Arial" panose="020B0604020202020204" pitchFamily="3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97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endParaRPr lang="en-US" dirty="0"/>
          </a:p>
        </p:txBody>
      </p:sp>
      <p:sp>
        <p:nvSpPr>
          <p:cNvPr id="21" name="TextBox 20"/>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(SpongeBob's)</a:t>
            </a:r>
          </a:p>
        </p:txBody>
      </p:sp>
      <p:sp>
        <p:nvSpPr>
          <p:cNvPr id="22" name="TextBox 21"/>
          <p:cNvSpPr txBox="1"/>
          <p:nvPr/>
        </p:nvSpPr>
        <p:spPr>
          <a:xfrm>
            <a:off x="5088177" y="5807273"/>
            <a:ext cx="2420278"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Kiss Dude’s Branch </a:t>
            </a:r>
          </a:p>
        </p:txBody>
      </p:sp>
      <p:pic>
        <p:nvPicPr>
          <p:cNvPr id="23"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28" name="Rectangle 27"/>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29" name="Rectangle 28"/>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30" name="Rectangle 29"/>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31" name="Straight Arrow Connector 30"/>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7" name="Multiply 36"/>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8" name="Curved Connector 37"/>
          <p:cNvCxnSpPr/>
          <p:nvPr/>
        </p:nvCxnSpPr>
        <p:spPr>
          <a:xfrm rot="5400000" flipH="1" flipV="1">
            <a:off x="5146756" y="3645093"/>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19400" y="3458141"/>
            <a:ext cx="3836615" cy="307777"/>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Kiss Dude </a:t>
            </a:r>
            <a:r>
              <a:rPr lang="en-US" sz="1400" b="1" dirty="0">
                <a:latin typeface="Arial" panose="020B0604020202020204" pitchFamily="34" charset="0"/>
                <a:cs typeface="Arial" panose="020B0604020202020204" pitchFamily="34" charset="0"/>
              </a:rPr>
              <a:t>pushes </a:t>
            </a:r>
            <a:r>
              <a:rPr lang="en-US" sz="1400" dirty="0">
                <a:latin typeface="Arial" panose="020B0604020202020204" pitchFamily="34" charset="0"/>
                <a:cs typeface="Arial" panose="020B0604020202020204" pitchFamily="34" charset="0"/>
              </a:rPr>
              <a:t>his (bad) code deletions.</a:t>
            </a:r>
            <a:endParaRPr lang="en-US" sz="1400" u="sng" dirty="0">
              <a:latin typeface="Arial" panose="020B0604020202020204" pitchFamily="34" charset="0"/>
              <a:cs typeface="Arial" panose="020B0604020202020204" pitchFamily="34" charset="0"/>
            </a:endParaRPr>
          </a:p>
        </p:txBody>
      </p:sp>
      <p:pic>
        <p:nvPicPr>
          <p:cNvPr id="40"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0119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p>
        </p:txBody>
      </p:sp>
      <p:pic>
        <p:nvPicPr>
          <p:cNvPr id="40"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(SpongeBob's)</a:t>
            </a:r>
          </a:p>
        </p:txBody>
      </p:sp>
      <p:sp>
        <p:nvSpPr>
          <p:cNvPr id="42" name="TextBox 41"/>
          <p:cNvSpPr txBox="1"/>
          <p:nvPr/>
        </p:nvSpPr>
        <p:spPr>
          <a:xfrm>
            <a:off x="5336129" y="5807273"/>
            <a:ext cx="2420278"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Kiss Dude’s Branch </a:t>
            </a:r>
          </a:p>
        </p:txBody>
      </p:sp>
      <p:pic>
        <p:nvPicPr>
          <p:cNvPr id="4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48" name="Rectangle 47"/>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49" name="Rectangle 48"/>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50" name="Rectangle 49"/>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51" name="Straight Arrow Connector 50"/>
          <p:cNvCxnSpPr>
            <a:stCxn id="43" idx="3"/>
            <a:endCxn id="4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y 54"/>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56" name="Multiply 55"/>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5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996693" y="1495249"/>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829" y="2419296"/>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5</a:t>
            </a:r>
          </a:p>
        </p:txBody>
      </p:sp>
      <p:cxnSp>
        <p:nvCxnSpPr>
          <p:cNvPr id="59" name="Curved Connector 58"/>
          <p:cNvCxnSpPr/>
          <p:nvPr/>
        </p:nvCxnSpPr>
        <p:spPr>
          <a:xfrm rot="5400000" flipH="1" flipV="1">
            <a:off x="6457287" y="1235423"/>
            <a:ext cx="7624" cy="2249939"/>
          </a:xfrm>
          <a:prstGeom prst="curvedConnector3">
            <a:avLst>
              <a:gd name="adj1" fmla="val -1061945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043130" y="3421308"/>
            <a:ext cx="3181287" cy="523220"/>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But this time, SpongeBob </a:t>
            </a:r>
            <a:r>
              <a:rPr lang="en-US" sz="1400" b="1" u="sng" dirty="0">
                <a:latin typeface="Arial" panose="020B0604020202020204" pitchFamily="34" charset="0"/>
                <a:cs typeface="Arial" panose="020B0604020202020204" pitchFamily="34" charset="0"/>
              </a:rPr>
              <a:t>rolls back</a:t>
            </a:r>
            <a:r>
              <a:rPr lang="en-US" sz="1400" dirty="0">
                <a:latin typeface="Arial" panose="020B0604020202020204" pitchFamily="34" charset="0"/>
                <a:cs typeface="Arial" panose="020B0604020202020204" pitchFamily="34" charset="0"/>
              </a:rPr>
              <a:t> the code to an earlier version.</a:t>
            </a:r>
            <a:endParaRPr lang="en-US" sz="1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0247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631216"/>
          </a:xfrm>
          <a:prstGeom prst="rect">
            <a:avLst/>
          </a:prstGeom>
          <a:noFill/>
        </p:spPr>
        <p:txBody>
          <a:bodyPr wrap="square" numCol="1" rtlCol="0">
            <a:spAutoFit/>
          </a:bodyPr>
          <a:lstStyle/>
          <a:p>
            <a:r>
              <a:rPr lang="en-US" sz="4000" b="1" u="sng" dirty="0">
                <a:latin typeface="Arial" panose="020B0604020202020204" pitchFamily="34" charset="0"/>
                <a:cs typeface="Arial" panose="020B0604020202020204" pitchFamily="34" charset="0"/>
              </a:rPr>
              <a:t>Lesson: </a:t>
            </a:r>
          </a:p>
          <a:p>
            <a:r>
              <a:rPr lang="en-US" sz="3000" b="1" dirty="0">
                <a:latin typeface="Arial" panose="020B0604020202020204" pitchFamily="34" charset="0"/>
                <a:cs typeface="Arial" panose="020B0604020202020204" pitchFamily="34" charset="0"/>
              </a:rPr>
              <a:t>Use version control and you will live happily ever-after.</a:t>
            </a:r>
          </a:p>
        </p:txBody>
      </p:sp>
      <p:sp>
        <p:nvSpPr>
          <p:cNvPr id="10" name="Smiley Face 9"/>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1" name="Smiley Face 10"/>
          <p:cNvSpPr/>
          <p:nvPr/>
        </p:nvSpPr>
        <p:spPr>
          <a:xfrm>
            <a:off x="912862" y="3018430"/>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2" name="Smiley Face 11"/>
          <p:cNvSpPr/>
          <p:nvPr/>
        </p:nvSpPr>
        <p:spPr>
          <a:xfrm>
            <a:off x="769987"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14917188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B0604020202020204" pitchFamily="34" charset="0"/>
                <a:ea typeface="Roboto" pitchFamily="2" charset="0"/>
                <a:cs typeface="Arial" panose="020B0604020202020204" pitchFamily="34" charset="0"/>
              </a:rPr>
              <a:t>Turn to your neighbor, and have one of you explain to the other:</a:t>
            </a:r>
          </a:p>
          <a:p>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r>
              <a:rPr lang="en-US" sz="2000" b="1" dirty="0">
                <a:latin typeface="Arial" panose="020B0604020202020204" pitchFamily="34" charset="0"/>
                <a:ea typeface="Roboto" pitchFamily="2" charset="0"/>
                <a:cs typeface="Arial" panose="020B0604020202020204" pitchFamily="34" charset="0"/>
              </a:rPr>
              <a:t>The concept of version control.</a:t>
            </a:r>
          </a:p>
          <a:p>
            <a:endParaRPr lang="en-US" sz="2000" b="1" dirty="0">
              <a:latin typeface="Arial" panose="020B0604020202020204" pitchFamily="34" charset="0"/>
              <a:ea typeface="Roboto" pitchFamily="2" charset="0"/>
              <a:cs typeface="Arial" panose="020B0604020202020204" pitchFamily="34" charset="0"/>
            </a:endParaRPr>
          </a:p>
          <a:p>
            <a:r>
              <a:rPr lang="en-US" sz="2000" b="1" u="sng" dirty="0">
                <a:latin typeface="Arial" panose="020B0604020202020204" pitchFamily="34" charset="0"/>
                <a:ea typeface="Roboto" pitchFamily="2" charset="0"/>
                <a:cs typeface="Arial" panose="020B0604020202020204" pitchFamily="34" charset="0"/>
              </a:rPr>
              <a:t>Then the other should explain:</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b="1" dirty="0">
                <a:latin typeface="Arial" panose="020B0604020202020204" pitchFamily="34" charset="0"/>
                <a:ea typeface="Roboto" pitchFamily="2" charset="0"/>
                <a:cs typeface="Arial" panose="020B0604020202020204" pitchFamily="34" charset="0"/>
              </a:rPr>
              <a:t>Two of the key advantages to using a version control system. </a:t>
            </a:r>
          </a:p>
          <a:p>
            <a:endParaRPr lang="en-US" sz="2000" b="1"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3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054851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GitHub is a Web-Based hosting service to store code online.</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allows developers to </a:t>
            </a:r>
            <a:r>
              <a:rPr lang="en-US" sz="2400" b="1" dirty="0">
                <a:solidFill>
                  <a:schemeClr val="bg1"/>
                </a:solidFill>
                <a:latin typeface="Arial" panose="020B0604020202020204" pitchFamily="34" charset="0"/>
                <a:cs typeface="Arial" panose="020B0604020202020204" pitchFamily="34" charset="0"/>
              </a:rPr>
              <a:t>pull</a:t>
            </a:r>
            <a:r>
              <a:rPr lang="en-US" sz="2400" dirty="0">
                <a:solidFill>
                  <a:schemeClr val="bg1"/>
                </a:solidFill>
                <a:latin typeface="Arial" panose="020B0604020202020204" pitchFamily="34" charset="0"/>
                <a:cs typeface="Arial" panose="020B0604020202020204" pitchFamily="34" charset="0"/>
              </a:rPr>
              <a:t> (download) code or </a:t>
            </a:r>
            <a:r>
              <a:rPr lang="en-US" sz="2400" b="1" dirty="0">
                <a:solidFill>
                  <a:schemeClr val="bg1"/>
                </a:solidFill>
                <a:latin typeface="Arial" panose="020B0604020202020204" pitchFamily="34" charset="0"/>
                <a:cs typeface="Arial" panose="020B0604020202020204" pitchFamily="34" charset="0"/>
              </a:rPr>
              <a:t>push</a:t>
            </a:r>
            <a:r>
              <a:rPr lang="en-US" sz="2400" dirty="0">
                <a:solidFill>
                  <a:schemeClr val="bg1"/>
                </a:solidFill>
                <a:latin typeface="Arial" panose="020B0604020202020204" pitchFamily="34" charset="0"/>
                <a:cs typeface="Arial" panose="020B0604020202020204" pitchFamily="34" charset="0"/>
              </a:rPr>
              <a:t> (upload) code to the same </a:t>
            </a:r>
            <a:r>
              <a:rPr lang="en-US" sz="2400" b="1" dirty="0">
                <a:solidFill>
                  <a:schemeClr val="bg1"/>
                </a:solidFill>
                <a:latin typeface="Arial" panose="020B0604020202020204" pitchFamily="34" charset="0"/>
                <a:cs typeface="Arial" panose="020B0604020202020204" pitchFamily="34" charset="0"/>
              </a:rPr>
              <a:t>repository </a:t>
            </a:r>
            <a:r>
              <a:rPr lang="en-US" sz="2400" dirty="0">
                <a:solidFill>
                  <a:schemeClr val="bg1"/>
                </a:solidFill>
                <a:latin typeface="Arial" panose="020B0604020202020204" pitchFamily="34" charset="0"/>
                <a:cs typeface="Arial" panose="020B0604020202020204" pitchFamily="34" charset="0"/>
              </a:rPr>
              <a:t>(directory). </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also allows developers to </a:t>
            </a:r>
            <a:r>
              <a:rPr lang="en-US" sz="2400" b="1" dirty="0">
                <a:solidFill>
                  <a:schemeClr val="bg1"/>
                </a:solidFill>
                <a:latin typeface="Arial" panose="020B0604020202020204" pitchFamily="34" charset="0"/>
                <a:cs typeface="Arial" panose="020B0604020202020204" pitchFamily="34" charset="0"/>
              </a:rPr>
              <a:t>view histories </a:t>
            </a:r>
            <a:r>
              <a:rPr lang="en-US" sz="2400" dirty="0">
                <a:solidFill>
                  <a:schemeClr val="bg1"/>
                </a:solidFill>
                <a:latin typeface="Arial" panose="020B0604020202020204" pitchFamily="34" charset="0"/>
                <a:cs typeface="Arial" panose="020B0604020202020204" pitchFamily="34" charset="0"/>
              </a:rPr>
              <a:t>of code changes and to </a:t>
            </a:r>
            <a:r>
              <a:rPr lang="en-US" sz="2400" b="1" dirty="0">
                <a:solidFill>
                  <a:schemeClr val="bg1"/>
                </a:solidFill>
                <a:latin typeface="Arial" panose="020B0604020202020204" pitchFamily="34" charset="0"/>
                <a:cs typeface="Arial" panose="020B0604020202020204" pitchFamily="34" charset="0"/>
              </a:rPr>
              <a:t>track issues</a:t>
            </a:r>
            <a:r>
              <a:rPr lang="en-US" sz="2400" dirty="0">
                <a:solidFill>
                  <a:schemeClr val="bg1"/>
                </a:solidFill>
                <a:latin typeface="Arial" panose="020B0604020202020204" pitchFamily="34" charset="0"/>
                <a:cs typeface="Arial" panose="020B0604020202020204" pitchFamily="3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437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Pushing and Pulling to GitHub</a:t>
            </a:r>
          </a:p>
        </p:txBody>
      </p:sp>
      <p:sp>
        <p:nvSpPr>
          <p:cNvPr id="3" name="Rectangle 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 name="Straight Connector 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tutsplus.com/net/uploads/2013/08/github-collab-retina-previe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9"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18356" y="867752"/>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16" name="Rectangle 15"/>
          <p:cNvSpPr/>
          <p:nvPr/>
        </p:nvSpPr>
        <p:spPr>
          <a:xfrm>
            <a:off x="3538132" y="864932"/>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17" name="Rectangle 16"/>
          <p:cNvSpPr/>
          <p:nvPr/>
        </p:nvSpPr>
        <p:spPr>
          <a:xfrm>
            <a:off x="4618862" y="871893"/>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18" name="Rectangle 17"/>
          <p:cNvSpPr/>
          <p:nvPr/>
        </p:nvSpPr>
        <p:spPr>
          <a:xfrm>
            <a:off x="5874048" y="871893"/>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19" name="Elbow Connector 18"/>
          <p:cNvCxnSpPr>
            <a:stCxn id="6" idx="3"/>
            <a:endCxn id="10"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63804" y="2546408"/>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sp>
        <p:nvSpPr>
          <p:cNvPr id="21" name="TextBox 20"/>
          <p:cNvSpPr txBox="1"/>
          <p:nvPr/>
        </p:nvSpPr>
        <p:spPr>
          <a:xfrm>
            <a:off x="2588153" y="2962181"/>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cxnSp>
        <p:nvCxnSpPr>
          <p:cNvPr id="22" name="Elbow Connector 21"/>
          <p:cNvCxnSpPr>
            <a:endCxn id="8" idx="3"/>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23112" y="4784183"/>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sp>
        <p:nvSpPr>
          <p:cNvPr id="25" name="TextBox 24"/>
          <p:cNvSpPr txBox="1"/>
          <p:nvPr/>
        </p:nvSpPr>
        <p:spPr>
          <a:xfrm>
            <a:off x="1563804" y="4085073"/>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cxnSp>
        <p:nvCxnSpPr>
          <p:cNvPr id="26" name="Elbow Connector 25"/>
          <p:cNvCxnSpPr>
            <a:endCxn id="7" idx="3"/>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37222" y="5325806"/>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cxnSp>
        <p:nvCxnSpPr>
          <p:cNvPr id="28" name="Elbow Connector 27"/>
          <p:cNvCxnSpPr>
            <a:endCxn id="12"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61834" y="5744566"/>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sp>
        <p:nvSpPr>
          <p:cNvPr id="30" name="TextBox 29"/>
          <p:cNvSpPr txBox="1"/>
          <p:nvPr/>
        </p:nvSpPr>
        <p:spPr>
          <a:xfrm>
            <a:off x="6571557" y="1442919"/>
            <a:ext cx="1447832" cy="307777"/>
          </a:xfrm>
          <a:prstGeom prst="rect">
            <a:avLst/>
          </a:prstGeom>
          <a:noFill/>
        </p:spPr>
        <p:txBody>
          <a:bodyPr wrap="none" numCol="1" rtlCol="0">
            <a:spAutoFit/>
          </a:bodyPr>
          <a:lstStyle/>
          <a:p>
            <a:r>
              <a:rPr lang="en-US" sz="1400" b="1" u="sng" dirty="0">
                <a:latin typeface="Arial" panose="020B0604020202020204" pitchFamily="34" charset="0"/>
                <a:cs typeface="Arial" panose="020B0604020202020204" pitchFamily="34" charset="0"/>
              </a:rPr>
              <a:t>GitHub Branch</a:t>
            </a:r>
          </a:p>
        </p:txBody>
      </p:sp>
      <p:pic>
        <p:nvPicPr>
          <p:cNvPr id="31" name="Picture 2" descr="http://images.huffingtonpost.com/2015-07-14-1436902565-6235018-SpongeBob_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8508" y="2605319"/>
            <a:ext cx="1271352" cy="105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53871" y="3793644"/>
            <a:ext cx="904753" cy="11099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Elbow Connector 38"/>
          <p:cNvCxnSpPr/>
          <p:nvPr/>
        </p:nvCxnSpPr>
        <p:spPr>
          <a:xfrm rot="5400000">
            <a:off x="2201119" y="2772717"/>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21699" y="4085073"/>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pic>
        <p:nvPicPr>
          <p:cNvPr id="41" name="Picture 40" descr="http://www.50img.com/wp-content/uploads/2016/04/6358493125468533551700185372_8-kobe-bryant-legacy-reasons-why-kobe-bryant-should-retir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599" r="27629"/>
          <a:stretch/>
        </p:blipFill>
        <p:spPr>
          <a:xfrm>
            <a:off x="440895" y="5134542"/>
            <a:ext cx="897769" cy="111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25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extLst>
      <p:ext uri="{BB962C8B-B14F-4D97-AF65-F5344CB8AC3E}">
        <p14:creationId xmlns:p14="http://schemas.microsoft.com/office/powerpoint/2010/main" val="5024144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extLst>
      <p:ext uri="{BB962C8B-B14F-4D97-AF65-F5344CB8AC3E}">
        <p14:creationId xmlns:p14="http://schemas.microsoft.com/office/powerpoint/2010/main" val="9857207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a:spLocks/>
          </p:cNvSpPr>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dirty="0">
                <a:latin typeface="Arial" panose="020B0604020202020204" pitchFamily="34" charset="0"/>
                <a:ea typeface="Roboto" panose="02000000000000000000" pitchFamily="2" charset="0"/>
                <a:cs typeface="Arial" panose="020B0604020202020204" pitchFamily="34" charset="0"/>
              </a:rPr>
              <a:t>At its most basic, these are the five </a:t>
            </a:r>
            <a:r>
              <a:rPr lang="en-US" sz="2000" b="1" u="sng" dirty="0" err="1">
                <a:latin typeface="Arial" panose="020B0604020202020204" pitchFamily="34" charset="0"/>
                <a:ea typeface="Roboto" panose="02000000000000000000" pitchFamily="2" charset="0"/>
                <a:cs typeface="Arial" panose="020B0604020202020204" pitchFamily="34" charset="0"/>
              </a:rPr>
              <a:t>git</a:t>
            </a:r>
            <a:r>
              <a:rPr lang="en-US" sz="2000" b="1" u="sng" dirty="0">
                <a:latin typeface="Arial" panose="020B0604020202020204" pitchFamily="34" charset="0"/>
                <a:ea typeface="Roboto" panose="02000000000000000000" pitchFamily="2" charset="0"/>
                <a:cs typeface="Arial" panose="020B0604020202020204" pitchFamily="34" charset="0"/>
              </a:rPr>
              <a:t> commands to get started:</a:t>
            </a: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clone</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add</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a:latin typeface="Arial" panose="020B0604020202020204" pitchFamily="34" charset="0"/>
                <a:ea typeface="Roboto" panose="02000000000000000000" pitchFamily="2" charset="0"/>
                <a:cs typeface="Arial" panose="020B0604020202020204" pitchFamily="34" charset="0"/>
              </a:rPr>
              <a:t>git commit (include a message)</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push </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pull</a:t>
            </a:r>
          </a:p>
          <a:p>
            <a:pPr marL="742950" indent="-514350">
              <a:spcBef>
                <a:spcPts val="0"/>
              </a:spcBef>
              <a:buFont typeface="+mj-lt"/>
              <a:buAutoNum type="arabicPeriod"/>
            </a:pPr>
            <a:endParaRPr lang="en-US" sz="2800"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438315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Admin Items</a:t>
            </a:r>
          </a:p>
        </p:txBody>
      </p:sp>
    </p:spTree>
    <p:extLst>
      <p:ext uri="{BB962C8B-B14F-4D97-AF65-F5344CB8AC3E}">
        <p14:creationId xmlns:p14="http://schemas.microsoft.com/office/powerpoint/2010/main" val="3794342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a:spLocks/>
          </p:cNvSpPr>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dirty="0">
                <a:latin typeface="Arial" panose="020B0604020202020204" pitchFamily="34" charset="0"/>
                <a:ea typeface="Roboto" panose="02000000000000000000" pitchFamily="2" charset="0"/>
                <a:cs typeface="Arial" panose="020B0604020202020204" pitchFamily="34" charset="0"/>
              </a:rPr>
              <a:t>At its most basic, these are the five </a:t>
            </a:r>
            <a:r>
              <a:rPr lang="en-US" sz="2000" b="1" u="sng" dirty="0" err="1">
                <a:latin typeface="Arial" panose="020B0604020202020204" pitchFamily="34" charset="0"/>
                <a:ea typeface="Roboto" panose="02000000000000000000" pitchFamily="2" charset="0"/>
                <a:cs typeface="Arial" panose="020B0604020202020204" pitchFamily="34" charset="0"/>
              </a:rPr>
              <a:t>git</a:t>
            </a:r>
            <a:r>
              <a:rPr lang="en-US" sz="2000" b="1" u="sng" dirty="0">
                <a:latin typeface="Arial" panose="020B0604020202020204" pitchFamily="34" charset="0"/>
                <a:ea typeface="Roboto" panose="02000000000000000000" pitchFamily="2" charset="0"/>
                <a:cs typeface="Arial" panose="020B0604020202020204" pitchFamily="34" charset="0"/>
              </a:rPr>
              <a:t> commands to get started:</a:t>
            </a: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clone </a:t>
            </a:r>
            <a:r>
              <a:rPr lang="en-US" dirty="0">
                <a:latin typeface="Arial" panose="020B0604020202020204" pitchFamily="34" charset="0"/>
                <a:ea typeface="Roboto" panose="02000000000000000000" pitchFamily="2" charset="0"/>
                <a:cs typeface="Arial" panose="020B0604020202020204" pitchFamily="34" charset="0"/>
              </a:rPr>
              <a:t>– copies an entire repo (to begin).</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add </a:t>
            </a:r>
            <a:r>
              <a:rPr lang="en-US" dirty="0">
                <a:latin typeface="Arial" panose="020B0604020202020204" pitchFamily="34" charset="0"/>
                <a:ea typeface="Roboto" panose="02000000000000000000" pitchFamily="2" charset="0"/>
                <a:cs typeface="Arial" panose="020B0604020202020204" pitchFamily="34" charset="0"/>
              </a:rPr>
              <a:t>– adds a file for inclusion in </a:t>
            </a:r>
            <a:r>
              <a:rPr lang="en-US" dirty="0" err="1">
                <a:latin typeface="Arial" panose="020B0604020202020204" pitchFamily="34" charset="0"/>
                <a:ea typeface="Roboto" panose="02000000000000000000" pitchFamily="2" charset="0"/>
                <a:cs typeface="Arial" panose="020B0604020202020204" pitchFamily="34" charset="0"/>
              </a:rPr>
              <a:t>Git</a:t>
            </a:r>
            <a:r>
              <a:rPr lang="en-US"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commit </a:t>
            </a:r>
            <a:r>
              <a:rPr lang="en-US" dirty="0">
                <a:latin typeface="Arial" panose="020B0604020202020204" pitchFamily="34" charset="0"/>
                <a:ea typeface="Roboto" panose="02000000000000000000" pitchFamily="2" charset="0"/>
                <a:cs typeface="Arial" panose="020B0604020202020204" pitchFamily="34" charset="0"/>
              </a:rPr>
              <a:t>– notes a change to the local repo.</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push </a:t>
            </a:r>
            <a:r>
              <a:rPr lang="en-US" dirty="0">
                <a:latin typeface="Arial" panose="020B0604020202020204" pitchFamily="34" charset="0"/>
                <a:ea typeface="Roboto" panose="02000000000000000000" pitchFamily="2" charset="0"/>
                <a:cs typeface="Arial" panose="020B0604020202020204" pitchFamily="34" charset="0"/>
              </a:rPr>
              <a:t>– sends changes to hosting service.</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pull </a:t>
            </a:r>
            <a:r>
              <a:rPr lang="en-US" dirty="0">
                <a:latin typeface="Arial" panose="020B0604020202020204" pitchFamily="34" charset="0"/>
                <a:ea typeface="Roboto" panose="02000000000000000000" pitchFamily="2" charset="0"/>
                <a:cs typeface="Arial" panose="020B0604020202020204" pitchFamily="34" charset="0"/>
              </a:rPr>
              <a:t>– downloads freshest version of repo.</a:t>
            </a: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5341795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Using GitHub and the Command Line:</a:t>
            </a:r>
          </a:p>
          <a:p>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new </a:t>
            </a:r>
            <a:r>
              <a:rPr lang="en-US" b="1" dirty="0">
                <a:latin typeface="Arial" panose="020B0604020202020204" pitchFamily="34" charset="0"/>
                <a:ea typeface="Roboto" pitchFamily="2" charset="0"/>
                <a:cs typeface="Arial" panose="020B0604020202020204" pitchFamily="34" charset="0"/>
              </a:rPr>
              <a:t>public GitHub repository </a:t>
            </a:r>
            <a:r>
              <a:rPr lang="en-US" dirty="0">
                <a:latin typeface="Arial" panose="020B0604020202020204" pitchFamily="34" charset="0"/>
                <a:ea typeface="Roboto" pitchFamily="2" charset="0"/>
                <a:cs typeface="Arial" panose="020B0604020202020204" pitchFamily="34" charset="0"/>
              </a:rPr>
              <a:t>and name it whatever you like. Be sure to check the box for “initialize this repository with a README.”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Next, </a:t>
            </a:r>
            <a:r>
              <a:rPr lang="en-US" b="1" dirty="0">
                <a:latin typeface="Arial" panose="020B0604020202020204" pitchFamily="34" charset="0"/>
                <a:ea typeface="Roboto" pitchFamily="2" charset="0"/>
                <a:cs typeface="Arial" panose="020B0604020202020204" pitchFamily="34" charset="0"/>
              </a:rPr>
              <a:t>clone</a:t>
            </a:r>
            <a:r>
              <a:rPr lang="en-US" dirty="0">
                <a:latin typeface="Arial" panose="020B0604020202020204" pitchFamily="34" charset="0"/>
                <a:ea typeface="Roboto" pitchFamily="2" charset="0"/>
                <a:cs typeface="Arial" panose="020B0604020202020204" pitchFamily="34" charset="0"/>
              </a:rPr>
              <a:t> the repo to your local directory.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Then create an HTML file inside the local directory.</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Add</a:t>
            </a:r>
            <a:r>
              <a:rPr lang="en-US" dirty="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Commit</a:t>
            </a:r>
            <a:r>
              <a:rPr lang="en-US" dirty="0">
                <a:latin typeface="Arial" panose="020B0604020202020204" pitchFamily="34" charset="0"/>
                <a:ea typeface="Roboto" pitchFamily="2" charset="0"/>
                <a:cs typeface="Arial" panose="020B0604020202020204" pitchFamily="34" charset="0"/>
              </a:rPr>
              <a:t>, and </a:t>
            </a:r>
            <a:r>
              <a:rPr lang="en-US" b="1" dirty="0">
                <a:latin typeface="Arial" panose="020B0604020202020204" pitchFamily="34" charset="0"/>
                <a:ea typeface="Roboto" pitchFamily="2" charset="0"/>
                <a:cs typeface="Arial" panose="020B0604020202020204" pitchFamily="34" charset="0"/>
              </a:rPr>
              <a:t>Push</a:t>
            </a:r>
            <a:r>
              <a:rPr lang="en-US" dirty="0">
                <a:latin typeface="Arial" panose="020B0604020202020204" pitchFamily="34" charset="0"/>
                <a:ea typeface="Roboto" pitchFamily="2" charset="0"/>
                <a:cs typeface="Arial" panose="020B0604020202020204" pitchFamily="34" charset="0"/>
              </a:rPr>
              <a:t> the code to GitHub.</a:t>
            </a:r>
          </a:p>
          <a:p>
            <a:endParaRPr lang="en-US" sz="1600"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Find a partner in class, and </a:t>
            </a:r>
            <a:r>
              <a:rPr lang="en-US" b="1" u="sng" dirty="0">
                <a:latin typeface="Arial" panose="020B0604020202020204" pitchFamily="34" charset="0"/>
                <a:ea typeface="Roboto" pitchFamily="2" charset="0"/>
                <a:cs typeface="Arial" panose="020B0604020202020204" pitchFamily="34" charset="0"/>
              </a:rPr>
              <a:t>fork</a:t>
            </a:r>
            <a:r>
              <a:rPr lang="en-US"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their </a:t>
            </a:r>
            <a:r>
              <a:rPr lang="en-US" dirty="0">
                <a:latin typeface="Arial" panose="020B0604020202020204" pitchFamily="34" charset="0"/>
                <a:ea typeface="Roboto" pitchFamily="2" charset="0"/>
                <a:cs typeface="Arial" panose="020B0604020202020204" pitchFamily="34" charset="0"/>
              </a:rPr>
              <a:t>repository to your own GitHub account. Clone this forked repository to your local directory.</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Add, Commit, and Push the code back to your forked copy.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Finally, submit a </a:t>
            </a:r>
            <a:r>
              <a:rPr lang="en-US" b="1" dirty="0">
                <a:latin typeface="Arial" panose="020B0604020202020204" pitchFamily="34" charset="0"/>
                <a:ea typeface="Roboto" pitchFamily="2" charset="0"/>
                <a:cs typeface="Arial" panose="020B0604020202020204" pitchFamily="34" charset="0"/>
              </a:rPr>
              <a:t>pull request</a:t>
            </a:r>
            <a:r>
              <a:rPr lang="en-US" dirty="0">
                <a:latin typeface="Arial" panose="020B0604020202020204" pitchFamily="34" charset="0"/>
                <a:ea typeface="Roboto" pitchFamily="2" charset="0"/>
                <a:cs typeface="Arial" panose="020B0604020202020204" pitchFamily="3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err="1">
                <a:latin typeface="Arial" panose="020B0604020202020204" pitchFamily="34" charset="0"/>
                <a:ea typeface="Roboto" pitchFamily="2" charset="0"/>
                <a:cs typeface="Arial" panose="020B0604020202020204" pitchFamily="34" charset="0"/>
              </a:rPr>
              <a:t>Git</a:t>
            </a:r>
            <a:r>
              <a:rPr lang="en-US" dirty="0">
                <a:latin typeface="Arial" panose="020B0604020202020204" pitchFamily="34" charset="0"/>
                <a:ea typeface="Roboto" pitchFamily="2" charset="0"/>
                <a:cs typeface="Arial" panose="020B0604020202020204" pitchFamily="34" charset="0"/>
              </a:rPr>
              <a:t> Add, Commit, Push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5435818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Follow this handy Guide!</a:t>
            </a:r>
          </a:p>
          <a:p>
            <a:pPr marL="285750" indent="-28575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Practice a few times on your own before our next class.</a:t>
            </a:r>
          </a:p>
        </p:txBody>
      </p:sp>
    </p:spTree>
    <p:extLst>
      <p:ext uri="{BB962C8B-B14F-4D97-AF65-F5344CB8AC3E}">
        <p14:creationId xmlns:p14="http://schemas.microsoft.com/office/powerpoint/2010/main" val="20990199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B0604020202020204" pitchFamily="34" charset="0"/>
                <a:cs typeface="Arial" panose="020B0604020202020204" pitchFamily="34" charset="0"/>
              </a:rPr>
              <a:t>https://www.codeschool.com/courses/try-git</a:t>
            </a:r>
          </a:p>
        </p:txBody>
      </p:sp>
    </p:spTree>
    <p:extLst>
      <p:ext uri="{BB962C8B-B14F-4D97-AF65-F5344CB8AC3E}">
        <p14:creationId xmlns:p14="http://schemas.microsoft.com/office/powerpoint/2010/main" val="28933742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Round 2</a:t>
            </a:r>
          </a:p>
        </p:txBody>
      </p:sp>
    </p:spTree>
    <p:extLst>
      <p:ext uri="{BB962C8B-B14F-4D97-AF65-F5344CB8AC3E}">
        <p14:creationId xmlns:p14="http://schemas.microsoft.com/office/powerpoint/2010/main" val="42839190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Syntax (Basic)</a:t>
            </a:r>
          </a:p>
        </p:txBody>
      </p:sp>
      <p:sp>
        <p:nvSpPr>
          <p:cNvPr id="5" name="TextBox 4"/>
          <p:cNvSpPr txBox="1"/>
          <p:nvPr/>
        </p:nvSpPr>
        <p:spPr>
          <a:xfrm>
            <a:off x="897618" y="2974636"/>
            <a:ext cx="1371600" cy="707886"/>
          </a:xfrm>
          <a:prstGeom prst="rect">
            <a:avLst/>
          </a:prstGeom>
          <a:solidFill>
            <a:schemeClr val="accent2"/>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6" name="TextBox 5"/>
          <p:cNvSpPr txBox="1"/>
          <p:nvPr/>
        </p:nvSpPr>
        <p:spPr>
          <a:xfrm>
            <a:off x="2269218" y="2971800"/>
            <a:ext cx="5372100" cy="707886"/>
          </a:xfrm>
          <a:prstGeom prst="rect">
            <a:avLst/>
          </a:prstGeom>
          <a:solidFill>
            <a:schemeClr val="bg2"/>
          </a:solidFill>
        </p:spPr>
        <p:txBody>
          <a:bodyPr wrap="square" numCol="1" rtlCol="0">
            <a:spAutoFit/>
          </a:bodyPr>
          <a:lstStyle/>
          <a:p>
            <a:r>
              <a:rPr lang="en-US" sz="4000" b="1" dirty="0">
                <a:latin typeface="Arial" panose="020B0604020202020204" pitchFamily="34" charset="0"/>
                <a:cs typeface="Arial" panose="020B0604020202020204" pitchFamily="34" charset="0"/>
              </a:rPr>
              <a:t>This is </a:t>
            </a:r>
            <a:r>
              <a:rPr lang="en-US" sz="4000" b="1" dirty="0" err="1">
                <a:latin typeface="Arial" panose="020B0604020202020204" pitchFamily="34" charset="0"/>
                <a:cs typeface="Arial" panose="020B0604020202020204" pitchFamily="34" charset="0"/>
              </a:rPr>
              <a:t>Mah</a:t>
            </a:r>
            <a:r>
              <a:rPr lang="en-US" sz="4000" b="1" dirty="0">
                <a:latin typeface="Arial" panose="020B0604020202020204" pitchFamily="34" charset="0"/>
                <a:cs typeface="Arial" panose="020B0604020202020204" pitchFamily="34" charset="0"/>
              </a:rPr>
              <a:t> House</a:t>
            </a:r>
          </a:p>
        </p:txBody>
      </p:sp>
      <p:sp>
        <p:nvSpPr>
          <p:cNvPr id="9" name="TextBox 8"/>
          <p:cNvSpPr txBox="1"/>
          <p:nvPr/>
        </p:nvSpPr>
        <p:spPr>
          <a:xfrm>
            <a:off x="6993618" y="2971800"/>
            <a:ext cx="1676400" cy="707886"/>
          </a:xfrm>
          <a:prstGeom prst="rect">
            <a:avLst/>
          </a:prstGeom>
          <a:solidFill>
            <a:schemeClr val="accent2"/>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10" name="TextBox 9"/>
          <p:cNvSpPr txBox="1"/>
          <p:nvPr/>
        </p:nvSpPr>
        <p:spPr>
          <a:xfrm>
            <a:off x="716738" y="4497318"/>
            <a:ext cx="1733360"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Opening Tag</a:t>
            </a:r>
          </a:p>
        </p:txBody>
      </p:sp>
      <p:sp>
        <p:nvSpPr>
          <p:cNvPr id="11" name="TextBox 10"/>
          <p:cNvSpPr txBox="1"/>
          <p:nvPr/>
        </p:nvSpPr>
        <p:spPr>
          <a:xfrm>
            <a:off x="7106577" y="4497318"/>
            <a:ext cx="1633973"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Closing Tag</a:t>
            </a:r>
          </a:p>
        </p:txBody>
      </p:sp>
      <p:sp>
        <p:nvSpPr>
          <p:cNvPr id="12" name="TextBox 11"/>
          <p:cNvSpPr txBox="1"/>
          <p:nvPr/>
        </p:nvSpPr>
        <p:spPr>
          <a:xfrm>
            <a:off x="4148834" y="1420480"/>
            <a:ext cx="1225015"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Content </a:t>
            </a:r>
          </a:p>
        </p:txBody>
      </p:sp>
      <p:cxnSp>
        <p:nvCxnSpPr>
          <p:cNvPr id="13" name="Straight Arrow Connector 12"/>
          <p:cNvCxnSpPr>
            <a:stCxn id="10" idx="0"/>
            <a:endCxn id="5" idx="2"/>
          </p:cNvCxnSpPr>
          <p:nvPr/>
        </p:nvCxnSpPr>
        <p:spPr>
          <a:xfrm flipV="1">
            <a:off x="1583418"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923563"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61341" y="1982718"/>
            <a:ext cx="0" cy="9890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763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Syntax (with Attribute)</a:t>
            </a:r>
          </a:p>
        </p:txBody>
      </p:sp>
      <p:pic>
        <p:nvPicPr>
          <p:cNvPr id="16" name="Picture 15"/>
          <p:cNvPicPr>
            <a:picLocks noChangeAspect="1"/>
          </p:cNvPicPr>
          <p:nvPr/>
        </p:nvPicPr>
        <p:blipFill>
          <a:blip r:embed="rId3"/>
          <a:stretch>
            <a:fillRect/>
          </a:stretch>
        </p:blipFill>
        <p:spPr>
          <a:xfrm>
            <a:off x="88603" y="1326000"/>
            <a:ext cx="9251749" cy="4682334"/>
          </a:xfrm>
          <a:prstGeom prst="rect">
            <a:avLst/>
          </a:prstGeom>
        </p:spPr>
      </p:pic>
    </p:spTree>
    <p:extLst>
      <p:ext uri="{BB962C8B-B14F-4D97-AF65-F5344CB8AC3E}">
        <p14:creationId xmlns:p14="http://schemas.microsoft.com/office/powerpoint/2010/main" val="31618167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Tricky Tags (Self-Closing)</a:t>
            </a:r>
          </a:p>
        </p:txBody>
      </p:sp>
      <p:pic>
        <p:nvPicPr>
          <p:cNvPr id="4" name="Picture 3"/>
          <p:cNvPicPr>
            <a:picLocks noChangeAspect="1"/>
          </p:cNvPicPr>
          <p:nvPr/>
        </p:nvPicPr>
        <p:blipFill>
          <a:blip r:embed="rId3"/>
          <a:stretch>
            <a:fillRect/>
          </a:stretch>
        </p:blipFill>
        <p:spPr>
          <a:xfrm>
            <a:off x="729073" y="1439590"/>
            <a:ext cx="7907197" cy="3718882"/>
          </a:xfrm>
          <a:prstGeom prst="rect">
            <a:avLst/>
          </a:prstGeom>
        </p:spPr>
      </p:pic>
    </p:spTree>
    <p:extLst>
      <p:ext uri="{BB962C8B-B14F-4D97-AF65-F5344CB8AC3E}">
        <p14:creationId xmlns:p14="http://schemas.microsoft.com/office/powerpoint/2010/main" val="26895560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Important Common Tags</a:t>
            </a:r>
          </a:p>
        </p:txBody>
      </p:sp>
      <p:sp>
        <p:nvSpPr>
          <p:cNvPr id="5" name="Content Placeholder 2"/>
          <p:cNvSpPr txBox="1">
            <a:spLocks/>
          </p:cNvSpPr>
          <p:nvPr/>
        </p:nvSpPr>
        <p:spPr>
          <a:xfrm>
            <a:off x="457199" y="783753"/>
            <a:ext cx="8782009" cy="5018877"/>
          </a:xfrm>
          <a:prstGeom prst="rect">
            <a:avLst/>
          </a:prstGeom>
        </p:spPr>
        <p:txBody>
          <a:bodyPr numCol="1">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Headings:</a:t>
            </a:r>
          </a:p>
          <a:p>
            <a:r>
              <a:rPr lang="en-US" sz="2200" b="1" dirty="0">
                <a:latin typeface="Arial" panose="020B0604020202020204" pitchFamily="34" charset="0"/>
                <a:cs typeface="Arial" panose="020B0604020202020204" pitchFamily="34" charset="0"/>
              </a:rPr>
              <a:t>&lt;h1&gt; &lt;/h1&gt; </a:t>
            </a:r>
            <a:r>
              <a:rPr lang="en-US" sz="2200" dirty="0">
                <a:latin typeface="Arial" panose="020B0604020202020204" pitchFamily="34" charset="0"/>
                <a:cs typeface="Arial" panose="020B0604020202020204" pitchFamily="34" charset="0"/>
              </a:rPr>
              <a:t>- Heading 1 (Largest Heading)</a:t>
            </a:r>
          </a:p>
          <a:p>
            <a:r>
              <a:rPr lang="en-US" sz="2200" b="1" dirty="0">
                <a:latin typeface="Arial" panose="020B0604020202020204" pitchFamily="34" charset="0"/>
                <a:cs typeface="Arial" panose="020B0604020202020204" pitchFamily="34" charset="0"/>
              </a:rPr>
              <a:t>&lt;h2&gt; &lt;/h2&gt; </a:t>
            </a:r>
            <a:r>
              <a:rPr lang="en-US" sz="2200" dirty="0">
                <a:latin typeface="Arial" panose="020B0604020202020204" pitchFamily="34" charset="0"/>
                <a:cs typeface="Arial" panose="020B0604020202020204" pitchFamily="34" charset="0"/>
              </a:rPr>
              <a:t>- Heading 2 (Next Largest Heading)</a:t>
            </a:r>
          </a:p>
          <a:p>
            <a:r>
              <a:rPr lang="en-US" sz="2200" b="1" dirty="0">
                <a:latin typeface="Arial" panose="020B0604020202020204" pitchFamily="34" charset="0"/>
                <a:cs typeface="Arial" panose="020B0604020202020204" pitchFamily="34" charset="0"/>
              </a:rPr>
              <a:t>&lt;h3&gt; &lt;/h3&gt; </a:t>
            </a:r>
            <a:r>
              <a:rPr lang="en-US" sz="2200" dirty="0">
                <a:latin typeface="Arial" panose="020B0604020202020204" pitchFamily="34" charset="0"/>
                <a:cs typeface="Arial" panose="020B0604020202020204" pitchFamily="34" charset="0"/>
              </a:rPr>
              <a:t>- Heading 3 </a:t>
            </a:r>
          </a:p>
          <a:p>
            <a:r>
              <a:rPr lang="en-US" sz="2200" b="1"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Containers:</a:t>
            </a:r>
          </a:p>
          <a:p>
            <a:r>
              <a:rPr lang="en-US" sz="2200" b="1" dirty="0">
                <a:latin typeface="Arial" panose="020B0604020202020204" pitchFamily="34" charset="0"/>
                <a:cs typeface="Arial" panose="020B0604020202020204" pitchFamily="34" charset="0"/>
              </a:rPr>
              <a:t>&lt;html&gt; &lt;/html&gt; </a:t>
            </a:r>
            <a:r>
              <a:rPr lang="en-US" sz="2200" dirty="0">
                <a:latin typeface="Arial" panose="020B0604020202020204" pitchFamily="34" charset="0"/>
                <a:cs typeface="Arial" panose="020B0604020202020204" pitchFamily="34" charset="0"/>
              </a:rPr>
              <a:t>- Wraps the entire page</a:t>
            </a:r>
          </a:p>
          <a:p>
            <a:r>
              <a:rPr lang="en-US" sz="2200" b="1" dirty="0">
                <a:latin typeface="Arial" panose="020B0604020202020204" pitchFamily="34" charset="0"/>
                <a:cs typeface="Arial" panose="020B0604020202020204" pitchFamily="34" charset="0"/>
              </a:rPr>
              <a:t>&lt;head&gt; &lt;/head&gt;</a:t>
            </a:r>
            <a:r>
              <a:rPr lang="en-US" sz="2200" dirty="0">
                <a:latin typeface="Arial" panose="020B0604020202020204" pitchFamily="34" charset="0"/>
                <a:cs typeface="Arial" panose="020B0604020202020204" pitchFamily="34" charset="0"/>
              </a:rPr>
              <a:t> - Wraps the header of the page</a:t>
            </a:r>
          </a:p>
          <a:p>
            <a:r>
              <a:rPr lang="en-US" sz="2200" b="1" dirty="0">
                <a:latin typeface="Arial" panose="020B0604020202020204" pitchFamily="34" charset="0"/>
                <a:cs typeface="Arial" panose="020B0604020202020204" pitchFamily="34" charset="0"/>
              </a:rPr>
              <a:t>&lt;body&gt; &lt;/body&gt; </a:t>
            </a:r>
            <a:r>
              <a:rPr lang="en-US" sz="2200" dirty="0">
                <a:latin typeface="Arial" panose="020B0604020202020204" pitchFamily="34" charset="0"/>
                <a:cs typeface="Arial" panose="020B0604020202020204" pitchFamily="34" charset="0"/>
              </a:rPr>
              <a:t>- Wraps the main content </a:t>
            </a:r>
          </a:p>
          <a:p>
            <a:r>
              <a:rPr lang="en-US" sz="2200" b="1" dirty="0">
                <a:latin typeface="Arial" panose="020B0604020202020204" pitchFamily="34" charset="0"/>
                <a:cs typeface="Arial" panose="020B0604020202020204" pitchFamily="34" charset="0"/>
              </a:rPr>
              <a:t>&lt;div&gt; &lt;/div&gt; </a:t>
            </a:r>
            <a:r>
              <a:rPr lang="en-US" sz="2200" dirty="0">
                <a:latin typeface="Arial" panose="020B0604020202020204" pitchFamily="34" charset="0"/>
                <a:cs typeface="Arial" panose="020B0604020202020204" pitchFamily="34" charset="0"/>
              </a:rPr>
              <a:t>- Logical Container *** </a:t>
            </a:r>
          </a:p>
          <a:p>
            <a:r>
              <a:rPr lang="en-US" sz="2200" b="1" dirty="0">
                <a:latin typeface="Arial" panose="020B0604020202020204" pitchFamily="34" charset="0"/>
                <a:cs typeface="Arial" panose="020B0604020202020204" pitchFamily="34" charset="0"/>
              </a:rPr>
              <a:t>&lt;p&gt; &lt;/p&gt; </a:t>
            </a:r>
            <a:r>
              <a:rPr lang="en-US" sz="2200" dirty="0">
                <a:latin typeface="Arial" panose="020B0604020202020204" pitchFamily="34" charset="0"/>
                <a:cs typeface="Arial" panose="020B0604020202020204" pitchFamily="34" charset="0"/>
              </a:rPr>
              <a:t>- Wraps individual Paragraphs </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Others:</a:t>
            </a:r>
          </a:p>
          <a:p>
            <a:r>
              <a:rPr lang="en-US" sz="2200" b="1" dirty="0">
                <a:latin typeface="Arial" panose="020B0604020202020204" pitchFamily="34" charset="0"/>
                <a:cs typeface="Arial" panose="020B0604020202020204" pitchFamily="34" charset="0"/>
              </a:rPr>
              <a:t>&lt;strong&gt; </a:t>
            </a:r>
            <a:r>
              <a:rPr lang="en-US" sz="2200" dirty="0">
                <a:latin typeface="Arial" panose="020B0604020202020204" pitchFamily="34" charset="0"/>
                <a:cs typeface="Arial" panose="020B0604020202020204" pitchFamily="34" charset="0"/>
              </a:rPr>
              <a:t>(bold), </a:t>
            </a:r>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em</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(emphasis)</a:t>
            </a: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img</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(images)</a:t>
            </a:r>
            <a:r>
              <a:rPr lang="en-US" sz="2200" b="1" dirty="0">
                <a:latin typeface="Arial" panose="020B0604020202020204" pitchFamily="34" charset="0"/>
                <a:cs typeface="Arial" panose="020B0604020202020204" pitchFamily="34" charset="0"/>
              </a:rPr>
              <a:t>, &lt;a </a:t>
            </a:r>
            <a:r>
              <a:rPr lang="en-US" sz="2200" b="1" dirty="0" err="1">
                <a:latin typeface="Arial" panose="020B0604020202020204" pitchFamily="34" charset="0"/>
                <a:cs typeface="Arial" panose="020B0604020202020204" pitchFamily="34" charset="0"/>
              </a:rPr>
              <a:t>href</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(links)</a:t>
            </a:r>
            <a:r>
              <a:rPr lang="en-US" sz="2200" b="1" dirty="0">
                <a:latin typeface="Arial" panose="020B0604020202020204" pitchFamily="34" charset="0"/>
                <a:cs typeface="Arial" panose="020B0604020202020204" pitchFamily="34" charset="0"/>
              </a:rPr>
              <a:t>, &lt;li&gt; </a:t>
            </a:r>
            <a:r>
              <a:rPr lang="en-US" sz="2200" dirty="0">
                <a:latin typeface="Arial" panose="020B0604020202020204" pitchFamily="34" charset="0"/>
                <a:cs typeface="Arial" panose="020B0604020202020204" pitchFamily="34" charset="0"/>
              </a:rPr>
              <a:t>(list items)</a:t>
            </a:r>
            <a:r>
              <a:rPr lang="en-US" sz="2200" b="1" dirty="0">
                <a:latin typeface="Arial" panose="020B0604020202020204" pitchFamily="34" charset="0"/>
                <a:cs typeface="Arial" panose="020B0604020202020204" pitchFamily="34" charset="0"/>
              </a:rPr>
              <a:t> , &lt;title&gt;</a:t>
            </a:r>
            <a:r>
              <a:rPr lang="en-US" sz="2200" dirty="0">
                <a:latin typeface="Arial" panose="020B0604020202020204" pitchFamily="34" charset="0"/>
                <a:cs typeface="Arial" panose="020B0604020202020204" pitchFamily="34" charset="0"/>
              </a:rPr>
              <a:t> (title), </a:t>
            </a:r>
            <a:br>
              <a:rPr lang="en-US" sz="2200"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br</a:t>
            </a:r>
            <a:r>
              <a:rPr lang="en-US" sz="2200" b="1" dirty="0">
                <a:latin typeface="Arial" panose="020B0604020202020204" pitchFamily="34" charset="0"/>
                <a:cs typeface="Arial" panose="020B0604020202020204" pitchFamily="34" charset="0"/>
              </a:rPr>
              <a:t>&gt;</a:t>
            </a:r>
            <a:r>
              <a:rPr lang="en-US" sz="2200" dirty="0">
                <a:latin typeface="Arial" panose="020B0604020202020204" pitchFamily="34" charset="0"/>
                <a:cs typeface="Arial" panose="020B0604020202020204" pitchFamily="34" charset="0"/>
              </a:rPr>
              <a:t> (line break), </a:t>
            </a:r>
            <a:r>
              <a:rPr lang="en-US" sz="2200" b="1" dirty="0">
                <a:latin typeface="Arial" panose="020B0604020202020204" pitchFamily="34" charset="0"/>
                <a:cs typeface="Arial" panose="020B0604020202020204" pitchFamily="34" charset="0"/>
              </a:rPr>
              <a:t>&lt;table&gt; </a:t>
            </a:r>
            <a:r>
              <a:rPr lang="en-US" sz="2200" dirty="0">
                <a:latin typeface="Arial" panose="020B0604020202020204" pitchFamily="34" charset="0"/>
                <a:cs typeface="Arial" panose="020B0604020202020204" pitchFamily="34" charset="0"/>
              </a:rPr>
              <a:t>(tables), </a:t>
            </a:r>
            <a:r>
              <a:rPr lang="en-US" sz="2200" b="1" dirty="0">
                <a:latin typeface="Arial" panose="020B0604020202020204" pitchFamily="34" charset="0"/>
                <a:cs typeface="Arial" panose="020B0604020202020204" pitchFamily="34" charset="0"/>
              </a:rPr>
              <a:t>&lt;!-- --&gt;</a:t>
            </a:r>
            <a:r>
              <a:rPr lang="en-US" sz="2200" dirty="0">
                <a:latin typeface="Arial" panose="020B0604020202020204" pitchFamily="34" charset="0"/>
                <a:cs typeface="Arial" panose="020B0604020202020204" pitchFamily="34" charset="0"/>
              </a:rPr>
              <a:t> (comments)</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371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Less Common Tags</a:t>
            </a:r>
          </a:p>
        </p:txBody>
      </p:sp>
      <p:sp>
        <p:nvSpPr>
          <p:cNvPr id="4" name="Content Placeholder 2"/>
          <p:cNvSpPr txBox="1">
            <a:spLocks/>
          </p:cNvSpPr>
          <p:nvPr/>
        </p:nvSpPr>
        <p:spPr>
          <a:xfrm>
            <a:off x="457199" y="783753"/>
            <a:ext cx="8782009" cy="5018877"/>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a:latin typeface="Arial" panose="020B0604020202020204" pitchFamily="34" charset="0"/>
                <a:cs typeface="Arial" panose="020B0604020202020204" pitchFamily="34" charset="0"/>
              </a:rPr>
              <a:t>All HTML Tags are listed here: </a:t>
            </a:r>
            <a:r>
              <a:rPr lang="en-US" sz="2000">
                <a:latin typeface="Arial" panose="020B0604020202020204" pitchFamily="34" charset="0"/>
                <a:cs typeface="Arial" panose="020B0604020202020204" pitchFamily="34" charset="0"/>
                <a:hlinkClick r:id="rId3"/>
              </a:rPr>
              <a:t>http://www.w3schools.com/tags/</a:t>
            </a:r>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Don’t try to memorize them! Simply refer back to documentation as needed. </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Other tags:</a:t>
            </a:r>
          </a:p>
          <a:p>
            <a:pPr lvl="1"/>
            <a:r>
              <a:rPr lang="en-US" sz="2000" dirty="0">
                <a:latin typeface="Arial" panose="020B0604020202020204" pitchFamily="34" charset="0"/>
                <a:cs typeface="Arial" panose="020B0604020202020204" pitchFamily="34" charset="0"/>
              </a:rPr>
              <a:t>&lt;video&gt; for Videos</a:t>
            </a:r>
          </a:p>
          <a:p>
            <a:pPr lvl="1"/>
            <a:r>
              <a:rPr lang="en-US" sz="2000" dirty="0">
                <a:latin typeface="Arial" panose="020B0604020202020204" pitchFamily="34" charset="0"/>
                <a:cs typeface="Arial" panose="020B0604020202020204" pitchFamily="34" charset="0"/>
              </a:rPr>
              <a:t>&lt;audio&gt; for Audio files</a:t>
            </a:r>
          </a:p>
          <a:p>
            <a:pPr lvl="1"/>
            <a:r>
              <a:rPr lang="en-US" sz="2000" dirty="0">
                <a:latin typeface="Arial" panose="020B0604020202020204" pitchFamily="34" charset="0"/>
                <a:cs typeface="Arial" panose="020B0604020202020204" pitchFamily="34" charset="0"/>
              </a:rPr>
              <a:t>&lt;embed&gt; for Embedded files</a:t>
            </a:r>
          </a:p>
          <a:p>
            <a:pPr lvl="1"/>
            <a:r>
              <a:rPr lang="en-US" sz="2000" dirty="0">
                <a:latin typeface="Arial" panose="020B0604020202020204" pitchFamily="34" charset="0"/>
                <a:cs typeface="Arial" panose="020B0604020202020204" pitchFamily="34" charset="0"/>
              </a:rPr>
              <a:t>&lt;code&gt; for including computer code</a:t>
            </a:r>
          </a:p>
          <a:p>
            <a:pPr lvl="1"/>
            <a:r>
              <a:rPr lang="en-US" sz="2000" dirty="0">
                <a:latin typeface="Arial" panose="020B0604020202020204" pitchFamily="34" charset="0"/>
                <a:cs typeface="Arial" panose="020B0604020202020204" pitchFamily="34" charset="0"/>
              </a:rPr>
              <a:t>&lt;header&gt; for headers</a:t>
            </a:r>
          </a:p>
          <a:p>
            <a:pPr lvl="1"/>
            <a:r>
              <a:rPr lang="en-US" sz="2000" dirty="0">
                <a:latin typeface="Arial" panose="020B0604020202020204" pitchFamily="34" charset="0"/>
                <a:cs typeface="Arial" panose="020B0604020202020204" pitchFamily="34" charset="0"/>
              </a:rPr>
              <a:t>&lt;</a:t>
            </a:r>
            <a:r>
              <a:rPr lang="en-US" sz="2000" dirty="0" err="1">
                <a:latin typeface="Arial" panose="020B0604020202020204" pitchFamily="34" charset="0"/>
                <a:cs typeface="Arial" panose="020B0604020202020204" pitchFamily="34" charset="0"/>
              </a:rPr>
              <a:t>nav</a:t>
            </a:r>
            <a:r>
              <a:rPr lang="en-US" sz="2000" dirty="0">
                <a:latin typeface="Arial" panose="020B0604020202020204" pitchFamily="34" charset="0"/>
                <a:cs typeface="Arial" panose="020B0604020202020204" pitchFamily="34" charset="0"/>
              </a:rPr>
              <a:t>&gt; for navigation bars</a:t>
            </a:r>
          </a:p>
          <a:p>
            <a:pPr lvl="1"/>
            <a:r>
              <a:rPr lang="en-US" sz="2000" dirty="0">
                <a:latin typeface="Arial" panose="020B0604020202020204" pitchFamily="34" charset="0"/>
                <a:cs typeface="Arial" panose="020B0604020202020204" pitchFamily="34" charset="0"/>
              </a:rPr>
              <a:t>&lt;footer&gt; for footers </a:t>
            </a:r>
          </a:p>
          <a:p>
            <a:pPr lvl="1"/>
            <a:endParaRPr lang="en-US" sz="20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042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Where to Get Help</a:t>
            </a:r>
          </a:p>
        </p:txBody>
      </p:sp>
      <p:sp>
        <p:nvSpPr>
          <p:cNvPr id="4" name="Shape 70"/>
          <p:cNvSpPr txBox="1">
            <a:spLocks/>
          </p:cNvSpPr>
          <p:nvPr/>
        </p:nvSpPr>
        <p:spPr>
          <a:xfrm>
            <a:off x="196850" y="838200"/>
            <a:ext cx="8947150" cy="563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Practice, Practice, Practice: </a:t>
            </a:r>
            <a:r>
              <a:rPr lang="en-US" sz="2200" dirty="0">
                <a:latin typeface="Arial" panose="020B0604020202020204" pitchFamily="34" charset="0"/>
                <a:cs typeface="Arial" panose="020B0604020202020204" pitchFamily="34" charset="0"/>
              </a:rPr>
              <a:t>Work Individually or in Groups</a:t>
            </a: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(Exercises and Slides):</a:t>
            </a:r>
            <a:br>
              <a:rPr lang="en-US" sz="2200" b="1"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hlinkClick r:id="rId3"/>
              </a:rPr>
              <a:t>http://smu.bootcampcontent.com/users/sign_in</a:t>
            </a:r>
            <a:r>
              <a:rPr lang="en-US" sz="2000" dirty="0">
                <a:latin typeface="Arial" panose="020B0604020202020204" pitchFamily="34" charset="0"/>
                <a:cs typeface="Arial" panose="020B0604020202020204" pitchFamily="34" charset="0"/>
              </a:rPr>
              <a:t> (they’re in the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repo)</a:t>
            </a: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Re-Watch Class Videos: </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4"/>
              </a:rPr>
              <a:t>https://codingbootcamp.hosted.panopto.com/Panopto/Pages/Home.aspx</a:t>
            </a:r>
            <a:endParaRPr lang="en-US" sz="2200" dirty="0">
              <a:latin typeface="Arial" panose="020B0604020202020204" pitchFamily="34" charset="0"/>
              <a:cs typeface="Arial" panose="020B0604020202020204" pitchFamily="34" charset="0"/>
            </a:endParaRPr>
          </a:p>
          <a:p>
            <a:pPr marL="0" indent="0">
              <a:buNone/>
            </a:pPr>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In Class Office Hours: </a:t>
            </a:r>
            <a:r>
              <a:rPr lang="en-US" sz="2200" dirty="0">
                <a:latin typeface="Arial" panose="020B0604020202020204" pitchFamily="34" charset="0"/>
                <a:cs typeface="Arial" panose="020B0604020202020204" pitchFamily="34" charset="0"/>
              </a:rPr>
              <a:t>45 minutes before class, 30 minutes after</a:t>
            </a:r>
          </a:p>
          <a:p>
            <a:pPr marL="0" indent="0">
              <a:buNone/>
            </a:pPr>
            <a:endParaRPr lang="en-US" sz="14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One-on-One Sessions: </a:t>
            </a:r>
            <a:r>
              <a:rPr lang="en-US" sz="2200" dirty="0">
                <a:latin typeface="Arial" panose="020B0604020202020204" pitchFamily="34" charset="0"/>
                <a:cs typeface="Arial" panose="020B0604020202020204" pitchFamily="34" charset="0"/>
              </a:rPr>
              <a:t>By Announcement through SSM</a:t>
            </a:r>
            <a:endParaRPr lang="en-US" sz="22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Contact Student Success: </a:t>
            </a:r>
            <a:r>
              <a:rPr lang="en-US" sz="2200" dirty="0">
                <a:latin typeface="Arial" panose="020B0604020202020204" pitchFamily="34" charset="0"/>
                <a:cs typeface="Arial" panose="020B0604020202020204" pitchFamily="34" charset="0"/>
              </a:rPr>
              <a:t>Anytime!</a:t>
            </a:r>
          </a:p>
        </p:txBody>
      </p:sp>
    </p:spTree>
    <p:extLst>
      <p:ext uri="{BB962C8B-B14F-4D97-AF65-F5344CB8AC3E}">
        <p14:creationId xmlns:p14="http://schemas.microsoft.com/office/powerpoint/2010/main" val="31796072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for Forms</a:t>
            </a:r>
          </a:p>
        </p:txBody>
      </p:sp>
      <p:sp>
        <p:nvSpPr>
          <p:cNvPr id="5" name="Content Placeholder 2"/>
          <p:cNvSpPr txBox="1">
            <a:spLocks/>
          </p:cNvSpPr>
          <p:nvPr/>
        </p:nvSpPr>
        <p:spPr>
          <a:xfrm>
            <a:off x="457199" y="783753"/>
            <a:ext cx="8782009" cy="5018877"/>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Common UI (User Interface) Form Elements:</a:t>
            </a:r>
          </a:p>
          <a:p>
            <a:pPr marL="0" indent="0">
              <a:buFont typeface="Arial" panose="020B0604020202020204" pitchFamily="34" charset="0"/>
              <a:buNone/>
            </a:pPr>
            <a:endParaRPr lang="en-US" sz="2200" b="1" u="sng">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&lt;form&gt; </a:t>
            </a:r>
            <a:r>
              <a:rPr lang="en-US" sz="2200">
                <a:latin typeface="Arial" panose="020B0604020202020204" pitchFamily="34" charset="0"/>
                <a:cs typeface="Arial" panose="020B0604020202020204" pitchFamily="34" charset="0"/>
              </a:rPr>
              <a:t>- Creates a form section in HTML</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&lt;input&gt; </a:t>
            </a:r>
            <a:r>
              <a:rPr lang="en-US" sz="2200">
                <a:latin typeface="Arial" panose="020B0604020202020204" pitchFamily="34" charset="0"/>
                <a:cs typeface="Arial" panose="020B0604020202020204" pitchFamily="34" charset="0"/>
              </a:rPr>
              <a:t>- Input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&lt;label&gt; </a:t>
            </a:r>
            <a:r>
              <a:rPr lang="en-US" sz="2200">
                <a:latin typeface="Arial" panose="020B0604020202020204" pitchFamily="34" charset="0"/>
                <a:cs typeface="Arial" panose="020B0604020202020204" pitchFamily="34" charset="0"/>
              </a:rPr>
              <a:t>- Labels for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&lt;button&gt; </a:t>
            </a:r>
            <a:r>
              <a:rPr lang="en-US" sz="2200">
                <a:latin typeface="Arial" panose="020B0604020202020204" pitchFamily="34" charset="0"/>
                <a:cs typeface="Arial" panose="020B0604020202020204" pitchFamily="34" charset="0"/>
              </a:rPr>
              <a:t>- Button</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&lt;textarea&gt; </a:t>
            </a:r>
            <a:r>
              <a:rPr lang="en-US" sz="2200">
                <a:latin typeface="Arial" panose="020B0604020202020204" pitchFamily="34" charset="0"/>
                <a:cs typeface="Arial" panose="020B0604020202020204" pitchFamily="34" charset="0"/>
              </a:rPr>
              <a:t>- Large textbox</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59252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for Forms</a:t>
            </a:r>
          </a:p>
        </p:txBody>
      </p:sp>
      <p:pic>
        <p:nvPicPr>
          <p:cNvPr id="4" name="Picture 3"/>
          <p:cNvPicPr>
            <a:picLocks noChangeAspect="1"/>
          </p:cNvPicPr>
          <p:nvPr/>
        </p:nvPicPr>
        <p:blipFill>
          <a:blip r:embed="rId3"/>
          <a:stretch>
            <a:fillRect/>
          </a:stretch>
        </p:blipFill>
        <p:spPr>
          <a:xfrm>
            <a:off x="2057400" y="867716"/>
            <a:ext cx="6429375" cy="3514725"/>
          </a:xfrm>
          <a:prstGeom prst="rect">
            <a:avLst/>
          </a:prstGeom>
          <a:ln>
            <a:solidFill>
              <a:schemeClr val="tx2">
                <a:lumMod val="75000"/>
              </a:schemeClr>
            </a:solidFill>
          </a:ln>
        </p:spPr>
      </p:pic>
      <p:pic>
        <p:nvPicPr>
          <p:cNvPr id="6" name="Picture 5"/>
          <p:cNvPicPr>
            <a:picLocks noChangeAspect="1"/>
          </p:cNvPicPr>
          <p:nvPr/>
        </p:nvPicPr>
        <p:blipFill>
          <a:blip r:embed="rId4"/>
          <a:stretch>
            <a:fillRect/>
          </a:stretch>
        </p:blipFill>
        <p:spPr>
          <a:xfrm>
            <a:off x="2057400" y="4615339"/>
            <a:ext cx="4333875" cy="1562100"/>
          </a:xfrm>
          <a:prstGeom prst="rect">
            <a:avLst/>
          </a:prstGeom>
          <a:ln>
            <a:solidFill>
              <a:schemeClr val="accent1">
                <a:lumMod val="75000"/>
              </a:schemeClr>
            </a:solidFill>
          </a:ln>
        </p:spPr>
      </p:pic>
      <p:cxnSp>
        <p:nvCxnSpPr>
          <p:cNvPr id="7" name="Curved Connector 6"/>
          <p:cNvCxnSpPr>
            <a:stCxn id="4" idx="1"/>
            <a:endCxn id="6" idx="1"/>
          </p:cNvCxnSpPr>
          <p:nvPr/>
        </p:nvCxnSpPr>
        <p:spPr>
          <a:xfrm rot="10800000" flipV="1">
            <a:off x="2057400" y="2625079"/>
            <a:ext cx="12700" cy="2771310"/>
          </a:xfrm>
          <a:prstGeom prst="curvedConnector3">
            <a:avLst>
              <a:gd name="adj1" fmla="val 13739236"/>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5389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On Ugly HTML</a:t>
            </a:r>
          </a:p>
        </p:txBody>
      </p:sp>
      <p:pic>
        <p:nvPicPr>
          <p:cNvPr id="7" name="Picture 6"/>
          <p:cNvPicPr>
            <a:picLocks noChangeAspect="1"/>
          </p:cNvPicPr>
          <p:nvPr/>
        </p:nvPicPr>
        <p:blipFill>
          <a:blip r:embed="rId3"/>
          <a:stretch>
            <a:fillRect/>
          </a:stretch>
        </p:blipFill>
        <p:spPr>
          <a:xfrm>
            <a:off x="300037" y="914400"/>
            <a:ext cx="8543925" cy="3181350"/>
          </a:xfrm>
          <a:prstGeom prst="rect">
            <a:avLst/>
          </a:prstGeom>
        </p:spPr>
      </p:pic>
      <p:sp>
        <p:nvSpPr>
          <p:cNvPr id="8" name="TextBox 7"/>
          <p:cNvSpPr txBox="1"/>
          <p:nvPr/>
        </p:nvSpPr>
        <p:spPr>
          <a:xfrm>
            <a:off x="304800" y="4343400"/>
            <a:ext cx="8686800" cy="1938992"/>
          </a:xfrm>
          <a:prstGeom prst="rect">
            <a:avLst/>
          </a:prstGeom>
          <a:noFill/>
        </p:spPr>
        <p:txBody>
          <a:bodyPr wrap="square" numCol="1"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Don’t do this… Use proper indentation and sectioning.</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Readable code is easier to maintain.</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Invest time to get better about this now. It will pay dividends!</a:t>
            </a:r>
          </a:p>
        </p:txBody>
      </p:sp>
    </p:spTree>
    <p:extLst>
      <p:ext uri="{BB962C8B-B14F-4D97-AF65-F5344CB8AC3E}">
        <p14:creationId xmlns:p14="http://schemas.microsoft.com/office/powerpoint/2010/main" val="11414968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3077766"/>
          </a:xfrm>
          <a:prstGeom prst="rect">
            <a:avLst/>
          </a:prstGeom>
          <a:noFill/>
        </p:spPr>
        <p:txBody>
          <a:bodyPr wrap="square" numCol="1"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create a student bio using HTML. You will then add, commit, and push your completed HTML to GitHub for the world to see.</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1-HTML_Git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6828870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914400" y="860039"/>
            <a:ext cx="7696200" cy="5285733"/>
          </a:xfrm>
          <a:prstGeom prst="rect">
            <a:avLst/>
          </a:prstGeom>
        </p:spPr>
      </p:pic>
    </p:spTree>
    <p:extLst>
      <p:ext uri="{BB962C8B-B14F-4D97-AF65-F5344CB8AC3E}">
        <p14:creationId xmlns:p14="http://schemas.microsoft.com/office/powerpoint/2010/main" val="6410227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a:t>
            </a:r>
            <a:r>
              <a:rPr lang="en-US" dirty="0" err="1"/>
              <a:t>Stylin</a:t>
            </a:r>
            <a:r>
              <a:rPr lang="en-US" dirty="0"/>
              <a:t>’</a:t>
            </a:r>
          </a:p>
        </p:txBody>
      </p:sp>
    </p:spTree>
    <p:extLst>
      <p:ext uri="{BB962C8B-B14F-4D97-AF65-F5344CB8AC3E}">
        <p14:creationId xmlns:p14="http://schemas.microsoft.com/office/powerpoint/2010/main" val="15124138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 CSS Definitions </a:t>
            </a:r>
            <a:r>
              <a:rPr lang="en-US" sz="1000" dirty="0"/>
              <a:t>(*yawn* unimportant)</a:t>
            </a:r>
            <a:endParaRPr lang="en-US" dirty="0"/>
          </a:p>
        </p:txBody>
      </p:sp>
      <p:sp>
        <p:nvSpPr>
          <p:cNvPr id="7" name="Content Placeholder 2"/>
          <p:cNvSpPr txBox="1">
            <a:spLocks/>
          </p:cNvSpPr>
          <p:nvPr/>
        </p:nvSpPr>
        <p:spPr>
          <a:xfrm>
            <a:off x="457200" y="1143000"/>
            <a:ext cx="8153400" cy="4659630"/>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HTML:</a:t>
            </a:r>
            <a:r>
              <a:rPr lang="en-US" sz="2200" dirty="0">
                <a:latin typeface="Arial" panose="020B0604020202020204" pitchFamily="34" charset="0"/>
                <a:cs typeface="Arial" panose="020B0604020202020204" pitchFamily="34" charset="0"/>
              </a:rPr>
              <a:t> Hypertext Markup Language – (Content)</a:t>
            </a:r>
          </a:p>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CSS: </a:t>
            </a:r>
            <a:r>
              <a:rPr lang="en-US" sz="2200" dirty="0">
                <a:latin typeface="Arial" panose="020B0604020202020204" pitchFamily="34" charset="0"/>
                <a:cs typeface="Arial" panose="020B0604020202020204" pitchFamily="34" charset="0"/>
              </a:rPr>
              <a:t>Cascading Style Sheets – (Appearance)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HTML/CSS are the “languages of the web.” </a:t>
            </a:r>
            <a:r>
              <a:rPr lang="en-US" sz="2200" dirty="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dirty="0">
                <a:latin typeface="Arial" panose="020B0604020202020204" pitchFamily="34" charset="0"/>
                <a:cs typeface="Arial" panose="020B0604020202020204" pitchFamily="34" charset="0"/>
              </a:rPr>
              <a:t>(JavaScript is the third – handling logic, animation, etc.)</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14393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 CSS Analogy</a:t>
            </a:r>
          </a:p>
        </p:txBody>
      </p:sp>
      <p:sp>
        <p:nvSpPr>
          <p:cNvPr id="6" name="Content Placeholder 2"/>
          <p:cNvSpPr txBox="1">
            <a:spLocks/>
          </p:cNvSpPr>
          <p:nvPr/>
        </p:nvSpPr>
        <p:spPr>
          <a:xfrm>
            <a:off x="457200" y="990600"/>
            <a:ext cx="4100945" cy="4525963"/>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latin typeface="Arial" panose="020B0604020202020204" pitchFamily="34" charset="0"/>
                <a:cs typeface="Arial" panose="020B0604020202020204" pitchFamily="34" charset="0"/>
              </a:rPr>
              <a:t>HTML Alone</a:t>
            </a:r>
            <a:endParaRPr lang="en-US" b="1"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Like writing papers in “Notepad.”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Can only write unformatted text. </a:t>
            </a:r>
          </a:p>
        </p:txBody>
      </p:sp>
      <p:sp>
        <p:nvSpPr>
          <p:cNvPr id="10" name="Content Placeholder 2"/>
          <p:cNvSpPr txBox="1">
            <a:spLocks/>
          </p:cNvSpPr>
          <p:nvPr/>
        </p:nvSpPr>
        <p:spPr>
          <a:xfrm>
            <a:off x="4743202" y="990600"/>
            <a:ext cx="4100945"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latin typeface="Arial" panose="020B0604020202020204" pitchFamily="34" charset="0"/>
                <a:cs typeface="Arial" panose="020B0604020202020204" pitchFamily="34" charset="0"/>
              </a:rPr>
              <a:t>HTML / CSS</a:t>
            </a:r>
          </a:p>
          <a:p>
            <a:pPr algn="ctr"/>
            <a:r>
              <a:rPr lang="en-US" sz="2400" dirty="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Can format text, page settings, alignment, etc. based on “highlighting” and menu options.</a:t>
            </a:r>
          </a:p>
        </p:txBody>
      </p:sp>
      <p:pic>
        <p:nvPicPr>
          <p:cNvPr id="11"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956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a:t>
            </a:r>
          </a:p>
        </p:txBody>
      </p:sp>
      <p:pic>
        <p:nvPicPr>
          <p:cNvPr id="3" name="Picture 2"/>
          <p:cNvPicPr>
            <a:picLocks noChangeAspect="1"/>
          </p:cNvPicPr>
          <p:nvPr/>
        </p:nvPicPr>
        <p:blipFill>
          <a:blip r:embed="rId3"/>
          <a:stretch>
            <a:fillRect/>
          </a:stretch>
        </p:blipFill>
        <p:spPr>
          <a:xfrm>
            <a:off x="676275" y="847725"/>
            <a:ext cx="7791450" cy="5162550"/>
          </a:xfrm>
          <a:prstGeom prst="rect">
            <a:avLst/>
          </a:prstGeom>
        </p:spPr>
      </p:pic>
    </p:spTree>
    <p:extLst>
      <p:ext uri="{BB962C8B-B14F-4D97-AF65-F5344CB8AC3E}">
        <p14:creationId xmlns:p14="http://schemas.microsoft.com/office/powerpoint/2010/main" val="20558249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 - Result</a:t>
            </a:r>
          </a:p>
        </p:txBody>
      </p:sp>
      <p:pic>
        <p:nvPicPr>
          <p:cNvPr id="4" name="Picture 3"/>
          <p:cNvPicPr>
            <a:picLocks noChangeAspect="1"/>
          </p:cNvPicPr>
          <p:nvPr/>
        </p:nvPicPr>
        <p:blipFill>
          <a:blip r:embed="rId3"/>
          <a:stretch>
            <a:fillRect/>
          </a:stretch>
        </p:blipFill>
        <p:spPr>
          <a:xfrm>
            <a:off x="909637" y="838200"/>
            <a:ext cx="7324725" cy="5391150"/>
          </a:xfrm>
          <a:prstGeom prst="rect">
            <a:avLst/>
          </a:prstGeom>
          <a:ln>
            <a:solidFill>
              <a:schemeClr val="accent1"/>
            </a:solidFill>
          </a:ln>
        </p:spPr>
      </p:pic>
    </p:spTree>
    <p:extLst>
      <p:ext uri="{BB962C8B-B14F-4D97-AF65-F5344CB8AC3E}">
        <p14:creationId xmlns:p14="http://schemas.microsoft.com/office/powerpoint/2010/main" val="31550885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#1 - Assignment</a:t>
            </a:r>
          </a:p>
        </p:txBody>
      </p:sp>
      <p:sp>
        <p:nvSpPr>
          <p:cNvPr id="5" name="Shape 70"/>
          <p:cNvSpPr txBox="1">
            <a:spLocks/>
          </p:cNvSpPr>
          <p:nvPr/>
        </p:nvSpPr>
        <p:spPr>
          <a:xfrm>
            <a:off x="304799" y="762000"/>
            <a:ext cx="8740775"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Also, at this point everyone should have access to the homework repository in </a:t>
            </a:r>
            <a:r>
              <a:rPr lang="en-US" sz="2200" b="1" dirty="0" err="1">
                <a:latin typeface="Arial" panose="020B0604020202020204" pitchFamily="34" charset="0"/>
                <a:cs typeface="Arial" panose="020B0604020202020204" pitchFamily="34" charset="0"/>
              </a:rPr>
              <a:t>GitLab</a:t>
            </a:r>
            <a:r>
              <a:rPr lang="en-US" sz="2200" b="1" dirty="0">
                <a:latin typeface="Arial" panose="020B0604020202020204" pitchFamily="34" charset="0"/>
                <a:cs typeface="Arial" panose="020B0604020202020204" pitchFamily="34" charset="0"/>
              </a:rPr>
              <a:t>.</a:t>
            </a:r>
            <a:br>
              <a:rPr lang="en-US" sz="2200" b="1" dirty="0">
                <a:latin typeface="Arial" panose="020B0604020202020204" pitchFamily="34" charset="0"/>
                <a:cs typeface="Arial" panose="020B0604020202020204" pitchFamily="34" charset="0"/>
              </a:rPr>
            </a:br>
            <a:br>
              <a:rPr lang="en-US" sz="2200" b="1"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hlinkClick r:id="rId3"/>
              </a:rPr>
              <a:t>http://smu.bootcampcontent.com/users/sign_in</a:t>
            </a:r>
            <a:br>
              <a:rPr lang="en-US" sz="2200" b="1"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Homework Assignment #1 is due Saturday</a:t>
            </a:r>
          </a:p>
        </p:txBody>
      </p:sp>
    </p:spTree>
    <p:extLst>
      <p:ext uri="{BB962C8B-B14F-4D97-AF65-F5344CB8AC3E}">
        <p14:creationId xmlns:p14="http://schemas.microsoft.com/office/powerpoint/2010/main" val="29196703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 - Result</a:t>
            </a:r>
          </a:p>
        </p:txBody>
      </p:sp>
      <p:pic>
        <p:nvPicPr>
          <p:cNvPr id="4" name="Picture 3"/>
          <p:cNvPicPr>
            <a:picLocks noChangeAspect="1"/>
          </p:cNvPicPr>
          <p:nvPr/>
        </p:nvPicPr>
        <p:blipFill>
          <a:blip r:embed="rId3"/>
          <a:stretch>
            <a:fillRect/>
          </a:stretch>
        </p:blipFill>
        <p:spPr>
          <a:xfrm>
            <a:off x="909637" y="838200"/>
            <a:ext cx="7324725" cy="5391150"/>
          </a:xfrm>
          <a:prstGeom prst="rect">
            <a:avLst/>
          </a:prstGeom>
          <a:ln>
            <a:solidFill>
              <a:schemeClr val="accent1"/>
            </a:solidFill>
          </a:ln>
        </p:spPr>
      </p:pic>
      <p:sp>
        <p:nvSpPr>
          <p:cNvPr id="5" name="TextBox 4"/>
          <p:cNvSpPr txBox="1"/>
          <p:nvPr/>
        </p:nvSpPr>
        <p:spPr>
          <a:xfrm>
            <a:off x="4267200" y="4572000"/>
            <a:ext cx="3474028" cy="830997"/>
          </a:xfrm>
          <a:prstGeom prst="rect">
            <a:avLst/>
          </a:prstGeom>
          <a:solidFill>
            <a:srgbClr val="C00000"/>
          </a:solidFill>
        </p:spPr>
        <p:txBody>
          <a:bodyPr wrap="none" numCol="1" rtlCol="0">
            <a:spAutoFit/>
          </a:bodyPr>
          <a:lstStyle/>
          <a:p>
            <a:r>
              <a:rPr lang="en-US" sz="4800" b="1" dirty="0" err="1">
                <a:solidFill>
                  <a:schemeClr val="bg1"/>
                </a:solidFill>
                <a:latin typeface="Arial" panose="020B0604020202020204" pitchFamily="34" charset="0"/>
                <a:cs typeface="Arial" panose="020B0604020202020204" pitchFamily="34" charset="0"/>
              </a:rPr>
              <a:t>Sooo</a:t>
            </a:r>
            <a:r>
              <a:rPr lang="en-US" sz="4800" b="1" dirty="0">
                <a:solidFill>
                  <a:schemeClr val="bg1"/>
                </a:solidFill>
                <a:latin typeface="Arial" panose="020B0604020202020204" pitchFamily="34" charset="0"/>
                <a:cs typeface="Arial" panose="020B0604020202020204" pitchFamily="34" charset="0"/>
              </a:rPr>
              <a:t> 1992!</a:t>
            </a:r>
          </a:p>
        </p:txBody>
      </p:sp>
    </p:spTree>
    <p:extLst>
      <p:ext uri="{BB962C8B-B14F-4D97-AF65-F5344CB8AC3E}">
        <p14:creationId xmlns:p14="http://schemas.microsoft.com/office/powerpoint/2010/main" val="9063276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Enter CSS</a:t>
            </a:r>
          </a:p>
        </p:txBody>
      </p:sp>
      <p:pic>
        <p:nvPicPr>
          <p:cNvPr id="3" name="Picture 2"/>
          <p:cNvPicPr>
            <a:picLocks noChangeAspect="1"/>
          </p:cNvPicPr>
          <p:nvPr/>
        </p:nvPicPr>
        <p:blipFill>
          <a:blip r:embed="rId3"/>
          <a:stretch>
            <a:fillRect/>
          </a:stretch>
        </p:blipFill>
        <p:spPr>
          <a:xfrm>
            <a:off x="0" y="761999"/>
            <a:ext cx="4724400" cy="4953185"/>
          </a:xfrm>
          <a:prstGeom prst="rect">
            <a:avLst/>
          </a:prstGeom>
        </p:spPr>
      </p:pic>
      <p:pic>
        <p:nvPicPr>
          <p:cNvPr id="4" name="Picture 3"/>
          <p:cNvPicPr>
            <a:picLocks noChangeAspect="1"/>
          </p:cNvPicPr>
          <p:nvPr/>
        </p:nvPicPr>
        <p:blipFill>
          <a:blip r:embed="rId4"/>
          <a:stretch>
            <a:fillRect/>
          </a:stretch>
        </p:blipFill>
        <p:spPr>
          <a:xfrm>
            <a:off x="4276198" y="761999"/>
            <a:ext cx="4855101" cy="4953185"/>
          </a:xfrm>
          <a:prstGeom prst="rect">
            <a:avLst/>
          </a:prstGeom>
        </p:spPr>
      </p:pic>
    </p:spTree>
    <p:extLst>
      <p:ext uri="{BB962C8B-B14F-4D97-AF65-F5344CB8AC3E}">
        <p14:creationId xmlns:p14="http://schemas.microsoft.com/office/powerpoint/2010/main" val="10321281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Enter CSS - Result</a:t>
            </a:r>
          </a:p>
        </p:txBody>
      </p:sp>
      <p:pic>
        <p:nvPicPr>
          <p:cNvPr id="3" name="Picture 2"/>
          <p:cNvPicPr>
            <a:picLocks noChangeAspect="1"/>
          </p:cNvPicPr>
          <p:nvPr/>
        </p:nvPicPr>
        <p:blipFill>
          <a:blip r:embed="rId3"/>
          <a:stretch>
            <a:fillRect/>
          </a:stretch>
        </p:blipFill>
        <p:spPr>
          <a:xfrm>
            <a:off x="1447800" y="762000"/>
            <a:ext cx="6781800" cy="5581014"/>
          </a:xfrm>
          <a:prstGeom prst="rect">
            <a:avLst/>
          </a:prstGeom>
          <a:ln>
            <a:solidFill>
              <a:schemeClr val="accent1"/>
            </a:solidFill>
          </a:ln>
        </p:spPr>
      </p:pic>
    </p:spTree>
    <p:extLst>
      <p:ext uri="{BB962C8B-B14F-4D97-AF65-F5344CB8AC3E}">
        <p14:creationId xmlns:p14="http://schemas.microsoft.com/office/powerpoint/2010/main" val="41999025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Syntax</a:t>
            </a:r>
          </a:p>
        </p:txBody>
      </p:sp>
      <p:sp>
        <p:nvSpPr>
          <p:cNvPr id="3" name="Content Placeholder 2"/>
          <p:cNvSpPr txBox="1">
            <a:spLocks/>
          </p:cNvSpPr>
          <p:nvPr/>
        </p:nvSpPr>
        <p:spPr>
          <a:xfrm>
            <a:off x="457200" y="828115"/>
            <a:ext cx="8153400" cy="3352800"/>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CSS works by hooking onto </a:t>
            </a:r>
            <a:r>
              <a:rPr lang="en-US" sz="2000" b="1" dirty="0">
                <a:latin typeface="Arial" panose="020B0604020202020204" pitchFamily="34" charset="0"/>
                <a:cs typeface="Arial" panose="020B0604020202020204" pitchFamily="34" charset="0"/>
              </a:rPr>
              <a:t>selectors</a:t>
            </a:r>
            <a:r>
              <a:rPr lang="en-US" sz="2000" dirty="0">
                <a:latin typeface="Arial" panose="020B0604020202020204" pitchFamily="34" charset="0"/>
                <a:cs typeface="Arial" panose="020B0604020202020204" pitchFamily="34" charset="0"/>
              </a:rPr>
              <a:t> added into HTML using </a:t>
            </a:r>
            <a:r>
              <a:rPr lang="en-US" sz="2000" b="1" dirty="0">
                <a:latin typeface="Arial" panose="020B0604020202020204" pitchFamily="34" charset="0"/>
                <a:cs typeface="Arial" panose="020B0604020202020204" pitchFamily="34" charset="0"/>
              </a:rPr>
              <a:t>classes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identifiers.</a:t>
            </a: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Once hooked, we apply </a:t>
            </a:r>
            <a:r>
              <a:rPr lang="en-US" sz="2000" b="1" dirty="0">
                <a:latin typeface="Arial" panose="020B0604020202020204" pitchFamily="34" charset="0"/>
                <a:cs typeface="Arial" panose="020B0604020202020204" pitchFamily="34" charset="0"/>
              </a:rPr>
              <a:t>styles </a:t>
            </a:r>
            <a:r>
              <a:rPr lang="en-US" sz="2000" dirty="0">
                <a:latin typeface="Arial" panose="020B0604020202020204" pitchFamily="34" charset="0"/>
                <a:cs typeface="Arial" panose="020B0604020202020204" pitchFamily="34" charset="0"/>
              </a:rPr>
              <a:t>to those HTML elements using CSS.</a:t>
            </a:r>
          </a:p>
          <a:p>
            <a:endParaRPr lang="en-US" sz="2000"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pic>
        <p:nvPicPr>
          <p:cNvPr id="4" name="Picture 2" descr="http://en.support.files.wordpress.com/2011/09/css-selectors-l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1282" y="2629938"/>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260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Example</a:t>
            </a:r>
          </a:p>
        </p:txBody>
      </p:sp>
      <p:sp>
        <p:nvSpPr>
          <p:cNvPr id="5" name="Content Placeholder 2"/>
          <p:cNvSpPr txBox="1">
            <a:spLocks/>
          </p:cNvSpPr>
          <p:nvPr/>
        </p:nvSpPr>
        <p:spPr>
          <a:xfrm>
            <a:off x="457200" y="862016"/>
            <a:ext cx="8153400" cy="5151884"/>
          </a:xfrm>
          <a:prstGeom prst="rect">
            <a:avLst/>
          </a:prstGeom>
        </p:spPr>
        <p:txBody>
          <a:bodyPr numCol="1">
            <a:normAutofit fontScale="70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In the below example the “Header” would be turned blue and MUCH larger because of the CSS.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We can incorporate an element’s class or ID to apply a CSS style to a particular part of the document. </a:t>
            </a:r>
          </a:p>
          <a:p>
            <a:pPr lvl="1"/>
            <a:r>
              <a:rPr lang="en-US" sz="2000" dirty="0">
                <a:latin typeface="Arial" panose="020B0604020202020204" pitchFamily="34" charset="0"/>
                <a:cs typeface="Arial" panose="020B0604020202020204" pitchFamily="34" charset="0"/>
              </a:rPr>
              <a:t>Just remember to include the necessary symbol before the CSS: “.” for class, “#” for ID.</a:t>
            </a:r>
          </a:p>
          <a:p>
            <a:pPr marL="0" indent="0">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Example (HTML): </a:t>
            </a: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&lt;p </a:t>
            </a:r>
            <a:r>
              <a:rPr lang="en-US" sz="3100" b="1" dirty="0">
                <a:solidFill>
                  <a:srgbClr val="00B0F0"/>
                </a:solidFill>
                <a:latin typeface="Arial" panose="020B0604020202020204" pitchFamily="34" charset="0"/>
                <a:cs typeface="Arial" panose="020B0604020202020204" pitchFamily="34" charset="0"/>
              </a:rPr>
              <a:t>class=“</a:t>
            </a:r>
            <a:r>
              <a:rPr lang="en-US" sz="3100" b="1" dirty="0" err="1">
                <a:solidFill>
                  <a:srgbClr val="00B0F0"/>
                </a:solidFill>
                <a:latin typeface="Arial" panose="020B0604020202020204" pitchFamily="34" charset="0"/>
                <a:cs typeface="Arial" panose="020B0604020202020204" pitchFamily="34" charset="0"/>
              </a:rPr>
              <a:t>bigBlue</a:t>
            </a:r>
            <a:r>
              <a:rPr lang="en-US" sz="3100" b="1" dirty="0">
                <a:solidFill>
                  <a:srgbClr val="00B0F0"/>
                </a:solidFill>
                <a:latin typeface="Arial" panose="020B0604020202020204" pitchFamily="34" charset="0"/>
                <a:cs typeface="Arial" panose="020B0604020202020204" pitchFamily="34" charset="0"/>
              </a:rPr>
              <a:t>”</a:t>
            </a:r>
            <a:r>
              <a:rPr lang="en-US" sz="3100" b="1" dirty="0">
                <a:latin typeface="Arial" panose="020B0604020202020204" pitchFamily="34" charset="0"/>
                <a:cs typeface="Arial" panose="020B0604020202020204" pitchFamily="34" charset="0"/>
              </a:rPr>
              <a:t>&gt;Header&lt;/p&gt;</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Example (CSS):</a:t>
            </a: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r>
              <a:rPr lang="en-US" sz="3100" b="1" dirty="0" err="1">
                <a:latin typeface="Arial" panose="020B0604020202020204" pitchFamily="34" charset="0"/>
                <a:cs typeface="Arial" panose="020B0604020202020204" pitchFamily="34" charset="0"/>
              </a:rPr>
              <a:t>bigBlue</a:t>
            </a:r>
            <a:r>
              <a:rPr lang="en-US" sz="3100" b="1" dirty="0">
                <a:latin typeface="Arial" panose="020B0604020202020204" pitchFamily="34" charset="0"/>
                <a:cs typeface="Arial" panose="020B0604020202020204" pitchFamily="34" charset="0"/>
              </a:rPr>
              <a:t> </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	font-size: 100px;</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	color: blue;</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p>
          <a:p>
            <a:pPr marL="400050" lvl="1" indent="0">
              <a:buFont typeface="Arial" panose="020B0604020202020204" pitchFamily="34" charset="0"/>
              <a:buNone/>
            </a:pPr>
            <a:endParaRPr lang="en-US" sz="39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8931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Key CSS Attributes</a:t>
            </a:r>
          </a:p>
        </p:txBody>
      </p:sp>
      <p:sp>
        <p:nvSpPr>
          <p:cNvPr id="4" name="Content Placeholder 2"/>
          <p:cNvSpPr txBox="1">
            <a:spLocks/>
          </p:cNvSpPr>
          <p:nvPr/>
        </p:nvSpPr>
        <p:spPr>
          <a:xfrm>
            <a:off x="457200" y="783753"/>
            <a:ext cx="8153400" cy="5151884"/>
          </a:xfrm>
          <a:prstGeom prst="rect">
            <a:avLst/>
          </a:prstGeom>
        </p:spPr>
        <p:txBody>
          <a:bodyPr numCol="1">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Font / Color:</a:t>
            </a:r>
          </a:p>
          <a:p>
            <a:r>
              <a:rPr lang="en-US" sz="2200" b="1" dirty="0">
                <a:latin typeface="Arial" panose="020B0604020202020204" pitchFamily="34" charset="0"/>
                <a:cs typeface="Arial" panose="020B0604020202020204" pitchFamily="34" charset="0"/>
              </a:rPr>
              <a:t>color</a:t>
            </a:r>
            <a:r>
              <a:rPr lang="en-US" sz="2200" dirty="0">
                <a:latin typeface="Arial" panose="020B0604020202020204" pitchFamily="34" charset="0"/>
                <a:cs typeface="Arial" panose="020B0604020202020204" pitchFamily="34" charset="0"/>
              </a:rPr>
              <a:t>: Sets color of text.</a:t>
            </a:r>
          </a:p>
          <a:p>
            <a:r>
              <a:rPr lang="en-US" sz="2200" b="1" dirty="0">
                <a:latin typeface="Arial" panose="020B0604020202020204" pitchFamily="34" charset="0"/>
                <a:cs typeface="Arial" panose="020B0604020202020204" pitchFamily="34" charset="0"/>
              </a:rPr>
              <a:t>font-size</a:t>
            </a:r>
            <a:r>
              <a:rPr lang="en-US" sz="2200" dirty="0">
                <a:latin typeface="Arial" panose="020B0604020202020204" pitchFamily="34" charset="0"/>
                <a:cs typeface="Arial" panose="020B0604020202020204" pitchFamily="34" charset="0"/>
              </a:rPr>
              <a:t>: Sets size of the font.</a:t>
            </a:r>
          </a:p>
          <a:p>
            <a:r>
              <a:rPr lang="en-US" sz="2200" b="1" dirty="0">
                <a:latin typeface="Arial" panose="020B0604020202020204" pitchFamily="34" charset="0"/>
                <a:cs typeface="Arial" panose="020B0604020202020204" pitchFamily="34" charset="0"/>
              </a:rPr>
              <a:t>font-style</a:t>
            </a:r>
            <a:r>
              <a:rPr lang="en-US" sz="2200" dirty="0">
                <a:latin typeface="Arial" panose="020B0604020202020204" pitchFamily="34" charset="0"/>
                <a:cs typeface="Arial" panose="020B0604020202020204" pitchFamily="34" charset="0"/>
              </a:rPr>
              <a:t>: Sets italics.</a:t>
            </a:r>
          </a:p>
          <a:p>
            <a:r>
              <a:rPr lang="en-US" sz="2200" b="1" dirty="0">
                <a:latin typeface="Arial" panose="020B0604020202020204" pitchFamily="34" charset="0"/>
                <a:cs typeface="Arial" panose="020B0604020202020204" pitchFamily="34" charset="0"/>
              </a:rPr>
              <a:t>font-weight</a:t>
            </a:r>
            <a:r>
              <a:rPr lang="en-US" sz="2200" dirty="0">
                <a:latin typeface="Arial" panose="020B0604020202020204" pitchFamily="34" charset="0"/>
                <a:cs typeface="Arial" panose="020B0604020202020204" pitchFamily="34" charset="0"/>
              </a:rPr>
              <a:t>: Sets bold.</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Alignment / Spacing:</a:t>
            </a:r>
          </a:p>
          <a:p>
            <a:r>
              <a:rPr lang="en-US" sz="2200" b="1" dirty="0">
                <a:latin typeface="Arial" panose="020B0604020202020204" pitchFamily="34" charset="0"/>
                <a:cs typeface="Arial" panose="020B0604020202020204" pitchFamily="34" charset="0"/>
              </a:rPr>
              <a:t>padding (top/right/bottom/left): </a:t>
            </a:r>
            <a:r>
              <a:rPr lang="en-US" sz="2200" dirty="0">
                <a:latin typeface="Arial" panose="020B0604020202020204" pitchFamily="34" charset="0"/>
                <a:cs typeface="Arial" panose="020B0604020202020204" pitchFamily="34" charset="0"/>
              </a:rPr>
              <a:t>Adds space between element and its own border.</a:t>
            </a:r>
          </a:p>
          <a:p>
            <a:endParaRPr lang="en-US" sz="2200" b="1" dirty="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margin (top/right/bottom/left</a:t>
            </a:r>
            <a:r>
              <a:rPr lang="en-US" sz="2200" b="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Adds space between element and surrounding elements.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float: </a:t>
            </a:r>
            <a:r>
              <a:rPr lang="en-US" sz="2200" dirty="0">
                <a:latin typeface="Arial" panose="020B0604020202020204" pitchFamily="34" charset="0"/>
                <a:cs typeface="Arial" panose="020B0604020202020204" pitchFamily="34" charset="0"/>
              </a:rPr>
              <a:t>Forces elements to the sides, centers, or tops.</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Background: </a:t>
            </a:r>
          </a:p>
          <a:p>
            <a:r>
              <a:rPr lang="en-US" sz="2200" b="1" dirty="0">
                <a:latin typeface="Arial" panose="020B0604020202020204" pitchFamily="34" charset="0"/>
                <a:cs typeface="Arial" panose="020B0604020202020204" pitchFamily="34" charset="0"/>
              </a:rPr>
              <a:t>background-color: </a:t>
            </a:r>
            <a:r>
              <a:rPr lang="en-US" sz="2200" dirty="0">
                <a:latin typeface="Arial" panose="020B0604020202020204" pitchFamily="34" charset="0"/>
                <a:cs typeface="Arial" panose="020B0604020202020204" pitchFamily="34" charset="0"/>
              </a:rPr>
              <a:t>sets background color.</a:t>
            </a:r>
          </a:p>
          <a:p>
            <a:r>
              <a:rPr lang="en-US" sz="2200" b="1" dirty="0">
                <a:latin typeface="Arial" panose="020B0604020202020204" pitchFamily="34" charset="0"/>
                <a:cs typeface="Arial" panose="020B0604020202020204" pitchFamily="34" charset="0"/>
              </a:rPr>
              <a:t>background-image: </a:t>
            </a:r>
            <a:r>
              <a:rPr lang="en-US" sz="2200" dirty="0">
                <a:latin typeface="Arial" panose="020B0604020202020204" pitchFamily="34" charset="0"/>
                <a:cs typeface="Arial" panose="020B0604020202020204" pitchFamily="34" charset="0"/>
              </a:rPr>
              <a:t>sets background image.</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020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Powerful Duo</a:t>
            </a:r>
          </a:p>
        </p:txBody>
      </p:sp>
      <p:sp>
        <p:nvSpPr>
          <p:cNvPr id="5" name="Content Placeholder 2"/>
          <p:cNvSpPr txBox="1">
            <a:spLocks/>
          </p:cNvSpPr>
          <p:nvPr/>
        </p:nvSpPr>
        <p:spPr>
          <a:xfrm>
            <a:off x="443345" y="1981200"/>
            <a:ext cx="8229600" cy="3124200"/>
          </a:xfrm>
          <a:prstGeom prst="rect">
            <a:avLst/>
          </a:prstGeom>
        </p:spPr>
        <p:txBody>
          <a:bodyPr vert="horz" lIns="91440" tIns="45720" rIns="91440" bIns="45720" numCol="1" rtlCol="0">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latin typeface="Arial" panose="020B0604020202020204" pitchFamily="34" charset="0"/>
                <a:cs typeface="Arial" panose="020B0604020202020204" pitchFamily="34" charset="0"/>
              </a:rPr>
              <a:t>Believe it or not, HTML / CSS is all you need </a:t>
            </a:r>
          </a:p>
          <a:p>
            <a:pPr marL="0" indent="0" algn="ctr">
              <a:buFont typeface="Arial" panose="020B0604020202020204" pitchFamily="34" charset="0"/>
              <a:buNone/>
            </a:pPr>
            <a:r>
              <a:rPr lang="en-US" sz="2800" dirty="0">
                <a:latin typeface="Arial" panose="020B0604020202020204" pitchFamily="34" charset="0"/>
                <a:cs typeface="Arial" panose="020B0604020202020204" pitchFamily="34" charset="0"/>
              </a:rPr>
              <a:t>to develop a vivid, full-blown website. </a:t>
            </a:r>
          </a:p>
          <a:p>
            <a:pPr marL="0" indent="0" algn="ctr">
              <a:buFont typeface="Arial" panose="020B0604020202020204" pitchFamily="34" charset="0"/>
              <a:buNone/>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86978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(quickexample_internalcss.html | 2-BasicCSS) </a:t>
            </a:r>
          </a:p>
        </p:txBody>
      </p:sp>
    </p:spTree>
    <p:extLst>
      <p:ext uri="{BB962C8B-B14F-4D97-AF65-F5344CB8AC3E}">
        <p14:creationId xmlns:p14="http://schemas.microsoft.com/office/powerpoint/2010/main" val="16961494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4" name="Rectangle 3"/>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3046988"/>
          </a:xfrm>
          <a:prstGeom prst="rect">
            <a:avLst/>
          </a:prstGeom>
          <a:noFill/>
        </p:spPr>
        <p:txBody>
          <a:bodyPr wrap="square" numCol="1"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upgrade your previous HTML bio-page using CSS style rules. Once you’re done, commit and push up your changes to GitHub.</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We’ll send you additional instructions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590800" y="124825"/>
            <a:ext cx="64008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3-HTML_CSS_Layout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998123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pic>
        <p:nvPicPr>
          <p:cNvPr id="6" name="Picture 5"/>
          <p:cNvPicPr>
            <a:picLocks noChangeAspect="1"/>
          </p:cNvPicPr>
          <p:nvPr/>
        </p:nvPicPr>
        <p:blipFill>
          <a:blip r:embed="rId3"/>
          <a:stretch>
            <a:fillRect/>
          </a:stretch>
        </p:blipFill>
        <p:spPr>
          <a:xfrm>
            <a:off x="304800" y="914400"/>
            <a:ext cx="8455742" cy="3276600"/>
          </a:xfrm>
          <a:prstGeom prst="rect">
            <a:avLst/>
          </a:prstGeom>
        </p:spPr>
      </p:pic>
    </p:spTree>
    <p:extLst>
      <p:ext uri="{BB962C8B-B14F-4D97-AF65-F5344CB8AC3E}">
        <p14:creationId xmlns:p14="http://schemas.microsoft.com/office/powerpoint/2010/main" val="3200490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Today’s Class!</a:t>
            </a:r>
          </a:p>
        </p:txBody>
      </p:sp>
    </p:spTree>
    <p:extLst>
      <p:ext uri="{BB962C8B-B14F-4D97-AF65-F5344CB8AC3E}">
        <p14:creationId xmlns:p14="http://schemas.microsoft.com/office/powerpoint/2010/main" val="12248682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Video Walkthrough!!</a:t>
            </a:r>
          </a:p>
        </p:txBody>
      </p:sp>
      <p:pic>
        <p:nvPicPr>
          <p:cNvPr id="3" name="Picture 2"/>
          <p:cNvPicPr>
            <a:picLocks noChangeAspect="1"/>
          </p:cNvPicPr>
          <p:nvPr/>
        </p:nvPicPr>
        <p:blipFill>
          <a:blip r:embed="rId3"/>
          <a:stretch>
            <a:fillRect/>
          </a:stretch>
        </p:blipFill>
        <p:spPr>
          <a:xfrm>
            <a:off x="457200" y="838200"/>
            <a:ext cx="8229600" cy="4752975"/>
          </a:xfrm>
          <a:prstGeom prst="rect">
            <a:avLst/>
          </a:prstGeom>
        </p:spPr>
      </p:pic>
      <p:sp>
        <p:nvSpPr>
          <p:cNvPr id="5" name="Rectangle 4"/>
          <p:cNvSpPr/>
          <p:nvPr/>
        </p:nvSpPr>
        <p:spPr>
          <a:xfrm>
            <a:off x="457200" y="5638800"/>
            <a:ext cx="8229600" cy="923330"/>
          </a:xfrm>
          <a:prstGeom prst="rect">
            <a:avLst/>
          </a:prstGeom>
        </p:spPr>
        <p:txBody>
          <a:bodyPr wrap="square" numCol="1">
            <a:spAutoFit/>
          </a:bodyPr>
          <a:lstStyle/>
          <a:p>
            <a:r>
              <a:rPr lang="en-US" dirty="0">
                <a:latin typeface="Arial" charset="0"/>
                <a:ea typeface="Arial" charset="0"/>
                <a:cs typeface="Arial" charset="0"/>
                <a:hlinkClick r:id="rId4"/>
              </a:rPr>
              <a:t>https://www.youtube.com/watch?v=kMBinXTCrXI&amp;list=PLgJ8UgkiorCnMLsUevoQRxH8t9bt7ne14&amp;index=2</a:t>
            </a:r>
            <a:endParaRPr lang="en-US" dirty="0">
              <a:latin typeface="Arial" charset="0"/>
              <a:ea typeface="Arial" charset="0"/>
              <a:cs typeface="Arial"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12219317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Still a Bit Confused?</a:t>
            </a:r>
          </a:p>
        </p:txBody>
      </p:sp>
      <p:sp>
        <p:nvSpPr>
          <p:cNvPr id="4" name="TextBox 3"/>
          <p:cNvSpPr txBox="1"/>
          <p:nvPr/>
        </p:nvSpPr>
        <p:spPr>
          <a:xfrm>
            <a:off x="381000" y="914400"/>
            <a:ext cx="8001000" cy="5078313"/>
          </a:xfrm>
          <a:prstGeom prst="rect">
            <a:avLst/>
          </a:prstGeom>
          <a:noFill/>
        </p:spPr>
        <p:txBody>
          <a:bodyPr wrap="square" numCol="1" rtlCol="0">
            <a:spAutoFit/>
          </a:bodyPr>
          <a:lstStyle/>
          <a:p>
            <a:r>
              <a:rPr lang="en-US" dirty="0"/>
              <a:t>Remember! We’ve got video guides for key activities like that last one.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you feel like you are EVER falling behind, use those online walkthroughs to help catch back up. They are made to be easy to understand.</a:t>
            </a:r>
          </a:p>
          <a:p>
            <a:endParaRPr lang="en-US" dirty="0"/>
          </a:p>
          <a:p>
            <a:r>
              <a:rPr lang="en-US" dirty="0"/>
              <a:t>Still having trouble? Send your instructor or one of your TAs a message!</a:t>
            </a:r>
          </a:p>
          <a:p>
            <a:r>
              <a:rPr lang="en-US" dirty="0"/>
              <a:t>We are here to help you out in whatever way we can! </a:t>
            </a:r>
          </a:p>
        </p:txBody>
      </p:sp>
      <p:pic>
        <p:nvPicPr>
          <p:cNvPr id="5" name="kMBinXTCrXI"/>
          <p:cNvPicPr>
            <a:picLocks noRot="1" noChangeAspect="1"/>
          </p:cNvPicPr>
          <p:nvPr>
            <a:videoFile r:link="rId1"/>
          </p:nvPr>
        </p:nvPicPr>
        <p:blipFill>
          <a:blip r:embed="rId4"/>
          <a:stretch>
            <a:fillRect/>
          </a:stretch>
        </p:blipFill>
        <p:spPr>
          <a:xfrm>
            <a:off x="2209800" y="1600200"/>
            <a:ext cx="4572000" cy="2571750"/>
          </a:xfrm>
          <a:prstGeom prst="rect">
            <a:avLst/>
          </a:prstGeom>
        </p:spPr>
      </p:pic>
    </p:spTree>
    <p:extLst>
      <p:ext uri="{BB962C8B-B14F-4D97-AF65-F5344CB8AC3E}">
        <p14:creationId xmlns:p14="http://schemas.microsoft.com/office/powerpoint/2010/main" val="154498611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705600" cy="653854"/>
          </a:xfrm>
        </p:spPr>
        <p:txBody>
          <a:bodyPr numCol="1">
            <a:normAutofit/>
          </a:bodyPr>
          <a:lstStyle/>
          <a:p>
            <a:r>
              <a:rPr lang="en-US" dirty="0"/>
              <a:t>If you didn’t get it before, do you now?</a:t>
            </a:r>
            <a:endParaRPr lang="en-US" i="1" dirty="0"/>
          </a:p>
        </p:txBody>
      </p:sp>
      <p:pic>
        <p:nvPicPr>
          <p:cNvPr id="4" name="Picture 3"/>
          <p:cNvPicPr>
            <a:picLocks noChangeAspect="1"/>
          </p:cNvPicPr>
          <p:nvPr/>
        </p:nvPicPr>
        <p:blipFill>
          <a:blip r:embed="rId3"/>
          <a:stretch>
            <a:fillRect/>
          </a:stretch>
        </p:blipFill>
        <p:spPr>
          <a:xfrm>
            <a:off x="127000" y="889000"/>
            <a:ext cx="8890000" cy="5080000"/>
          </a:xfrm>
          <a:prstGeom prst="rect">
            <a:avLst/>
          </a:prstGeom>
        </p:spPr>
      </p:pic>
    </p:spTree>
    <p:extLst>
      <p:ext uri="{BB962C8B-B14F-4D97-AF65-F5344CB8AC3E}">
        <p14:creationId xmlns:p14="http://schemas.microsoft.com/office/powerpoint/2010/main" val="125870121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Recap + Questions</a:t>
            </a:r>
          </a:p>
        </p:txBody>
      </p:sp>
    </p:spTree>
    <p:extLst>
      <p:ext uri="{BB962C8B-B14F-4D97-AF65-F5344CB8AC3E}">
        <p14:creationId xmlns:p14="http://schemas.microsoft.com/office/powerpoint/2010/main" val="2247584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Today’s Objectives</a:t>
            </a:r>
          </a:p>
        </p:txBody>
      </p:sp>
      <p:sp>
        <p:nvSpPr>
          <p:cNvPr id="4" name="Shape 70"/>
          <p:cNvSpPr txBox="1">
            <a:spLocks/>
          </p:cNvSpPr>
          <p:nvPr/>
        </p:nvSpPr>
        <p:spPr>
          <a:xfrm>
            <a:off x="98425" y="10668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Students will understand the importance of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Version Control and of how to use it.</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create GitHub Repositories, push code into them, and share with class.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make more HTML documents.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learn to properly use basic HTML tags.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implement basic CSS styling to HTML documents. </a:t>
            </a:r>
          </a:p>
        </p:txBody>
      </p:sp>
    </p:spTree>
    <p:extLst>
      <p:ext uri="{BB962C8B-B14F-4D97-AF65-F5344CB8AC3E}">
        <p14:creationId xmlns:p14="http://schemas.microsoft.com/office/powerpoint/2010/main" val="2042263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Know Thyself</a:t>
            </a:r>
          </a:p>
        </p:txBody>
      </p:sp>
      <p:sp>
        <p:nvSpPr>
          <p:cNvPr id="5" name="Shape 70"/>
          <p:cNvSpPr txBox="1">
            <a:spLocks/>
          </p:cNvSpPr>
          <p:nvPr/>
        </p:nvSpPr>
        <p:spPr>
          <a:xfrm>
            <a:off x="304799" y="1066800"/>
            <a:ext cx="8740775"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If you are a </a:t>
            </a:r>
            <a:r>
              <a:rPr lang="en-US" sz="2000" b="1" i="1" dirty="0">
                <a:latin typeface="Arial" panose="020B0604020202020204" pitchFamily="34" charset="0"/>
                <a:cs typeface="Arial" panose="020B0604020202020204" pitchFamily="34" charset="0"/>
              </a:rPr>
              <a:t>complete</a:t>
            </a:r>
            <a:r>
              <a:rPr lang="en-US" sz="2000" b="1" dirty="0">
                <a:latin typeface="Arial" panose="020B0604020202020204" pitchFamily="34" charset="0"/>
                <a:cs typeface="Arial" panose="020B0604020202020204" pitchFamily="34" charset="0"/>
              </a:rPr>
              <a:t> beginner to HTML/CSS and Coding:</a:t>
            </a:r>
          </a:p>
          <a:p>
            <a:r>
              <a:rPr lang="en-US" sz="1800" dirty="0">
                <a:latin typeface="Arial" panose="020B0604020202020204" pitchFamily="34" charset="0"/>
                <a:cs typeface="Arial" panose="020B0604020202020204" pitchFamily="34" charset="0"/>
              </a:rPr>
              <a:t>Continue getting comfortable with HTML. </a:t>
            </a:r>
          </a:p>
          <a:p>
            <a:r>
              <a:rPr lang="en-US" sz="1800" dirty="0">
                <a:latin typeface="Arial" panose="020B0604020202020204" pitchFamily="34" charset="0"/>
                <a:cs typeface="Arial" panose="020B0604020202020204" pitchFamily="34" charset="0"/>
              </a:rPr>
              <a:t>Be able to completely write a basic HTML document (like in last class).</a:t>
            </a:r>
          </a:p>
          <a:p>
            <a:r>
              <a:rPr lang="en-US" sz="1800" dirty="0">
                <a:latin typeface="Arial" panose="020B0604020202020204" pitchFamily="34" charset="0"/>
                <a:cs typeface="Arial" panose="020B0604020202020204" pitchFamily="34" charset="0"/>
              </a:rPr>
              <a:t>Understand what CSS is, what it’s for, and how it works with HTML.</a:t>
            </a:r>
          </a:p>
          <a:p>
            <a:r>
              <a:rPr lang="en-US" sz="1800" i="1" dirty="0">
                <a:latin typeface="Arial" panose="020B0604020202020204" pitchFamily="34" charset="0"/>
                <a:cs typeface="Arial" panose="020B0604020202020204" pitchFamily="34" charset="0"/>
              </a:rPr>
              <a:t>Be able to use </a:t>
            </a:r>
            <a:r>
              <a:rPr lang="en-US" sz="1800" i="1" dirty="0" err="1">
                <a:latin typeface="Arial" panose="020B0604020202020204" pitchFamily="34" charset="0"/>
                <a:cs typeface="Arial" panose="020B0604020202020204" pitchFamily="34" charset="0"/>
              </a:rPr>
              <a:t>Git</a:t>
            </a:r>
            <a:r>
              <a:rPr lang="en-US" sz="1800" i="1" dirty="0">
                <a:latin typeface="Arial" panose="020B0604020202020204" pitchFamily="34" charset="0"/>
                <a:cs typeface="Arial" panose="020B0604020202020204" pitchFamily="34" charset="0"/>
              </a:rPr>
              <a:t> and GitHub to upload code.</a:t>
            </a: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If you’ve had past exposure and felt comfortable with the last lesson:</a:t>
            </a:r>
          </a:p>
          <a:p>
            <a:r>
              <a:rPr lang="en-US" sz="1800" dirty="0">
                <a:latin typeface="Arial" panose="020B0604020202020204" pitchFamily="34" charset="0"/>
                <a:cs typeface="Arial" panose="020B0604020202020204" pitchFamily="34" charset="0"/>
              </a:rPr>
              <a:t>Aim to build up your skills. Clear up any questions or confusions about HTML.</a:t>
            </a:r>
          </a:p>
          <a:p>
            <a:r>
              <a:rPr lang="en-US" sz="1800" dirty="0">
                <a:latin typeface="Arial" panose="020B0604020202020204" pitchFamily="34" charset="0"/>
                <a:cs typeface="Arial" panose="020B0604020202020204" pitchFamily="34" charset="0"/>
              </a:rPr>
              <a:t>Become knowledgeable about a wider range of HTML and CSS tags.</a:t>
            </a:r>
          </a:p>
          <a:p>
            <a:r>
              <a:rPr lang="en-US" sz="1800" dirty="0">
                <a:latin typeface="Arial" panose="020B0604020202020204" pitchFamily="34" charset="0"/>
                <a:cs typeface="Arial" panose="020B0604020202020204" pitchFamily="34" charset="0"/>
              </a:rPr>
              <a:t>Be able to selectively apply CSS to specific HTML elements.  </a:t>
            </a:r>
          </a:p>
          <a:p>
            <a:r>
              <a:rPr lang="en-US" sz="1800" i="1" dirty="0">
                <a:latin typeface="Arial" panose="020B0604020202020204" pitchFamily="34" charset="0"/>
                <a:cs typeface="Arial" panose="020B0604020202020204" pitchFamily="34" charset="0"/>
              </a:rPr>
              <a:t>Be able to use </a:t>
            </a:r>
            <a:r>
              <a:rPr lang="en-US" sz="1800" i="1" dirty="0" err="1">
                <a:latin typeface="Arial" panose="020B0604020202020204" pitchFamily="34" charset="0"/>
                <a:cs typeface="Arial" panose="020B0604020202020204" pitchFamily="34" charset="0"/>
              </a:rPr>
              <a:t>Git</a:t>
            </a:r>
            <a:r>
              <a:rPr lang="en-US" sz="1800" i="1" dirty="0">
                <a:latin typeface="Arial" panose="020B0604020202020204" pitchFamily="34" charset="0"/>
                <a:cs typeface="Arial" panose="020B0604020202020204" pitchFamily="34" charset="0"/>
              </a:rPr>
              <a:t> and GitHub to upload code. </a:t>
            </a:r>
          </a:p>
        </p:txBody>
      </p:sp>
    </p:spTree>
    <p:extLst>
      <p:ext uri="{BB962C8B-B14F-4D97-AF65-F5344CB8AC3E}">
        <p14:creationId xmlns:p14="http://schemas.microsoft.com/office/powerpoint/2010/main" val="3433098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10233</TotalTime>
  <Words>2401</Words>
  <Application>Microsoft Office PowerPoint</Application>
  <PresentationFormat>On-screen Show (4:3)</PresentationFormat>
  <Paragraphs>496</Paragraphs>
  <Slides>73</Slides>
  <Notes>73</Notes>
  <HiddenSlides>0</HiddenSlides>
  <MMClips>2</MMClips>
  <ScaleCrop>false</ScaleCrop>
  <HeadingPairs>
    <vt:vector size="8" baseType="variant">
      <vt:variant>
        <vt:lpstr>Fonts Used</vt:lpstr>
      </vt:variant>
      <vt:variant>
        <vt:i4>4</vt:i4>
      </vt:variant>
      <vt:variant>
        <vt:lpstr>Theme</vt:lpstr>
      </vt:variant>
      <vt:variant>
        <vt:i4>5</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Calibri Light</vt:lpstr>
      <vt:lpstr>Roboto</vt:lpstr>
      <vt:lpstr>UCF - Theme</vt:lpstr>
      <vt:lpstr>1_Unbranded</vt:lpstr>
      <vt:lpstr>Rutgers - Theme</vt:lpstr>
      <vt:lpstr>Unbranded</vt:lpstr>
      <vt:lpstr>UTAustin</vt:lpstr>
      <vt:lpstr>Image</vt:lpstr>
      <vt:lpstr>Git’n Pro with HTML/CSS</vt:lpstr>
      <vt:lpstr>I like to start with something funny…</vt:lpstr>
      <vt:lpstr>It’s Okay! </vt:lpstr>
      <vt:lpstr>Admin Items</vt:lpstr>
      <vt:lpstr>Where to Get Help</vt:lpstr>
      <vt:lpstr>Homework #1 - Assignment</vt:lpstr>
      <vt:lpstr>Today’s Class!</vt:lpstr>
      <vt:lpstr>Today’s Objectives</vt:lpstr>
      <vt:lpstr>Know Thyself</vt:lpstr>
      <vt:lpstr>What / Why Git?</vt:lpstr>
      <vt:lpstr>Collaborative Coding</vt:lpstr>
      <vt:lpstr>A story…</vt:lpstr>
      <vt:lpstr>The Group Project</vt:lpstr>
      <vt:lpstr>The Group Project</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The Group Project</vt:lpstr>
      <vt:lpstr>The problems so far:</vt:lpstr>
      <vt:lpstr>Version Control</vt:lpstr>
      <vt:lpstr>Version Control</vt:lpstr>
      <vt:lpstr>The Group Project</vt:lpstr>
      <vt:lpstr>PowerPoint Presentation</vt:lpstr>
      <vt:lpstr>The Group Project – Tragedy 2 (Revisited)</vt:lpstr>
      <vt:lpstr>The Group Project with version control</vt:lpstr>
      <vt:lpstr>The Group Project with version control</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HTML Round 2</vt:lpstr>
      <vt:lpstr>HTML Syntax (Basic)</vt:lpstr>
      <vt:lpstr>HTML Syntax (with Attribute)</vt:lpstr>
      <vt:lpstr>Tricky Tags (Self-Closing)</vt:lpstr>
      <vt:lpstr>Important Common Tags</vt:lpstr>
      <vt:lpstr>Less Common Tags</vt:lpstr>
      <vt:lpstr>HTML for Forms</vt:lpstr>
      <vt:lpstr>HTML for Forms</vt:lpstr>
      <vt:lpstr>On Ugly HTML</vt:lpstr>
      <vt:lpstr>&gt; YOUR TURN!</vt:lpstr>
      <vt:lpstr>&gt; YOUR TURN!</vt:lpstr>
      <vt:lpstr>CSS Stylin’</vt:lpstr>
      <vt:lpstr>HTML / CSS Definitions (*yawn* unimportant)</vt:lpstr>
      <vt:lpstr>HTML / CSS Analogy</vt:lpstr>
      <vt:lpstr>Basic HTML Page</vt:lpstr>
      <vt:lpstr>Basic HTML Page - Result</vt:lpstr>
      <vt:lpstr>Basic HTML Page - Result</vt:lpstr>
      <vt:lpstr>Enter CSS</vt:lpstr>
      <vt:lpstr>Enter CSS - Result</vt:lpstr>
      <vt:lpstr>CSS Syntax</vt:lpstr>
      <vt:lpstr>CSS Example</vt:lpstr>
      <vt:lpstr>Key CSS Attributes</vt:lpstr>
      <vt:lpstr>Powerful Duo</vt:lpstr>
      <vt:lpstr>INSTRUCTOR DEMO</vt:lpstr>
      <vt:lpstr>&gt; YOUR TURN!</vt:lpstr>
      <vt:lpstr>&gt; YOUR TURN!</vt:lpstr>
      <vt:lpstr>Video Walkthrough!!</vt:lpstr>
      <vt:lpstr>Still a Bit Confused?</vt:lpstr>
      <vt:lpstr>If you didn’t get it before, do you now?</vt:lpstr>
      <vt:lpstr>Recap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Pascal Hargrove</cp:lastModifiedBy>
  <cp:revision>1449</cp:revision>
  <cp:lastPrinted>2016-01-30T16:23:56Z</cp:lastPrinted>
  <dcterms:created xsi:type="dcterms:W3CDTF">2015-01-20T17:19:00Z</dcterms:created>
  <dcterms:modified xsi:type="dcterms:W3CDTF">2017-07-25T13:53:17Z</dcterms:modified>
</cp:coreProperties>
</file>